
<file path=[Content_Types].xml><?xml version="1.0" encoding="utf-8"?>
<Types xmlns="http://schemas.openxmlformats.org/package/2006/content-types">
  <Default Extension="rels" ContentType="application/vnd.openxmlformats-package.relationships+xml"/>
  <Default Extension="xml" ContentType="application/xml"/>
  <Override PartName="/docProps/core.xml" ContentType="application/vnd.openxmlformats-package.core-properties+xml"/>
  <Override PartName="/ppt/media/image1.jpg" ContentType="image/jpg"/>
  <Override PartName="/ppt/media/image10.jpg" ContentType="image/jpg"/>
  <Override PartName="/ppt/media/image11.jpg" ContentType="image/jpg"/>
  <Override PartName="/ppt/media/image12.jpg" ContentType="image/jpg"/>
  <Override PartName="/ppt/media/image13.jpg" ContentType="image/jpg"/>
  <Override PartName="/ppt/media/image14.jpg" ContentType="image/jpg"/>
  <Override PartName="/ppt/media/image2.jpg" ContentType="image/jpg"/>
  <Override PartName="/ppt/media/image3.jpg" ContentType="image/jpg"/>
  <Override PartName="/ppt/media/image4.jpg" ContentType="image/jpg"/>
  <Override PartName="/ppt/media/image5.jpg" ContentType="image/jpg"/>
  <Override PartName="/ppt/media/image6.jpg" ContentType="image/jpg"/>
  <Override PartName="/ppt/media/image7.jpg" ContentType="image/jpg"/>
  <Override PartName="/ppt/media/image8.jpg" ContentType="image/jpg"/>
  <Override PartName="/ppt/media/image9.jpg" ContentType="image/jpg"/>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heme/theme.xml" ContentType="application/vnd.openxmlformats-officedocument.theme+xml"/>
</Types>
</file>

<file path=_rels/.rels><Relationships xmlns="http://schemas.openxmlformats.org/package/2006/relationships"><Relationship Id="dpId" Type="http://schemas.openxmlformats.org/package/2006/relationships/metadata/core-properties" Target="docProps/core.xml"/><Relationship Id="pId" Type="http://schemas.openxmlformats.org/officeDocument/2006/relationships/officeDocument" Target="ppt/presentation.xml"/></Relationships>
</file>

<file path=ppt/presentation.xml><?xml version="1.0" encoding="utf-8"?>
<p:presentation xmlns:p="http://schemas.openxmlformats.org/presentationml/2006/main" xmlns:r="http://schemas.openxmlformats.org/officeDocument/2006/relationships" xmlns:a="http://schemas.openxmlformats.org/drawingml/2006/main" xmlns:dc="http://purl.org/dc/elements/1.1/" xmlns:cp="http://schemas.openxmlformats.org/package/2006/metadata/core-properties">
  <p:sldMasterIdLst>
    <p:sldMasterId id="2147483648" r:id="msId"/>
  </p:sldMasterIdLst>
  <p:sldIdLst>
    <p:sldId id="256" r:id="sId1"/>
    <p:sldId id="257" r:id="sId2"/>
    <p:sldId id="258" r:id="sId3"/>
    <p:sldId id="259" r:id="sId4"/>
    <p:sldId id="260" r:id="sId5"/>
    <p:sldId id="261" r:id="sId6"/>
    <p:sldId id="262" r:id="sId7"/>
    <p:sldId id="263" r:id="sId8"/>
  </p:sldIdLst>
  <p:sldSz cx="9841865" cy="7555865"/>
  <p:notesSz cx="6858000" cy="9144000"/>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xmlns:dc="http://purl.org/dc/elements/1.1/" xmlns:cp="http://schemas.openxmlformats.org/package/2006/metadata/core-properties"/>
</file>

<file path=ppt/_rels/presentation.xml.rels><Relationships xmlns="http://schemas.openxmlformats.org/package/2006/relationships"><Relationship Id="propsId" Type="http://schemas.openxmlformats.org/officeDocument/2006/relationships/presProps" Target="presProps.xml"/><Relationship Id="msId" Type="http://schemas.openxmlformats.org/officeDocument/2006/relationships/slideMaster" Target="slideMasters/slideMaster.xml"/><Relationship Id="tId" Type="http://schemas.openxmlformats.org/officeDocument/2006/relationships/theme" Target="theme/theme.xml"/><Relationship Id="sId1" Type="http://schemas.openxmlformats.org/officeDocument/2006/relationships/slide" Target="slides/slide1.xml"/><Relationship Id="sId2" Type="http://schemas.openxmlformats.org/officeDocument/2006/relationships/slide" Target="slides/slide2.xml"/><Relationship Id="sId3" Type="http://schemas.openxmlformats.org/officeDocument/2006/relationships/slide" Target="slides/slide3.xml"/><Relationship Id="sId4" Type="http://schemas.openxmlformats.org/officeDocument/2006/relationships/slide" Target="slides/slide4.xml"/><Relationship Id="sId5" Type="http://schemas.openxmlformats.org/officeDocument/2006/relationships/slide" Target="slides/slide5.xml"/><Relationship Id="sId6" Type="http://schemas.openxmlformats.org/officeDocument/2006/relationships/slide" Target="slides/slide6.xml"/><Relationship Id="sId7" Type="http://schemas.openxmlformats.org/officeDocument/2006/relationships/slide" Target="slides/slide7.xml"/><Relationship Id="sId8" Type="http://schemas.openxmlformats.org/officeDocument/2006/relationships/slide" Target="slides/slide8.xml"/></Relationships>
</file>

<file path=ppt/slideLayouts/_rels/slideLayout1.xml.rels><Relationships xmlns="http://schemas.openxmlformats.org/package/2006/relationships"><Relationship Id="msId" Type="http://schemas.openxmlformats.org/officeDocument/2006/relationships/slideMaster" Target="../slideMasters/slideMaster.xml"/></Relationships>
</file>

<file path=ppt/slideLayouts/_rels/slideLayout2.xml.rels><Relationships xmlns="http://schemas.openxmlformats.org/package/2006/relationships"><Relationship Id="msId" Type="http://schemas.openxmlformats.org/officeDocument/2006/relationships/slideMaster" Target="../slideMasters/slideMaster.xml"/></Relationships>
</file>

<file path=ppt/slideLayouts/_rels/slideLayout3.xml.rels><Relationships xmlns="http://schemas.openxmlformats.org/package/2006/relationships"><Relationship Id="msId" Type="http://schemas.openxmlformats.org/officeDocument/2006/relationships/slideMaster" Target="../slideMasters/slideMaster.xml"/></Relationships>
</file>

<file path=ppt/slideLayouts/_rels/slideLayout4.xml.rels><Relationships xmlns="http://schemas.openxmlformats.org/package/2006/relationships"><Relationship Id="msId" Type="http://schemas.openxmlformats.org/officeDocument/2006/relationships/slideMaster" Target="../slideMasters/slideMaster.xml"/></Relationships>
</file>

<file path=ppt/slideLayouts/_rels/slideLayout5.xml.rels><Relationships xmlns="http://schemas.openxmlformats.org/package/2006/relationships"><Relationship Id="msId" Type="http://schemas.openxmlformats.org/officeDocument/2006/relationships/slideMaster" Target="../slideMasters/slideMaster.xml"/></Relationships>
</file>

<file path=ppt/slideLayouts/_rels/slideLayout6.xml.rels><Relationships xmlns="http://schemas.openxmlformats.org/package/2006/relationships"><Relationship Id="msId" Type="http://schemas.openxmlformats.org/officeDocument/2006/relationships/slideMaster" Target="../slideMasters/slideMaster.xml"/></Relationships>
</file>

<file path=ppt/slideLayouts/_rels/slideLayout7.xml.rels><Relationships xmlns="http://schemas.openxmlformats.org/package/2006/relationships"><Relationship Id="msId" Type="http://schemas.openxmlformats.org/officeDocument/2006/relationships/slideMaster" Target="../slideMasters/slideMaster.xml"/></Relationships>
</file>

<file path=ppt/slideLayouts/_rels/slideLayout8.xml.rels><Relationships xmlns="http://schemas.openxmlformats.org/package/2006/relationships"><Relationship Id="msId" Type="http://schemas.openxmlformats.org/officeDocument/2006/relationships/slideMaster" Target="../slideMasters/slideMaster.xml"/></Relationships>
</file>

<file path=ppt/slideLayouts/slideLayout1.xml><?xml version="1.0" encoding="utf-8"?>
<p:sldLayout xmlns:p="http://schemas.openxmlformats.org/presentationml/2006/main" xmlns:r="http://schemas.openxmlformats.org/officeDocument/2006/relationships" xmlns:a="http://schemas.openxmlformats.org/drawingml/2006/main" xmlns:dc="http://purl.org/dc/elements/1.1/" xmlns:cp="http://schemas.openxmlformats.org/package/2006/metadata/core-properties">
  <p:cSld name="layout 1">
    <p:bg>
      <p:bgPr>
        <a:solidFill>
          <a:schemeClr val="bg1">
            <a:alpha val="100000"/>
          </a:schemeClr>
        </a:solidFill>
      </p:bgPr>
    </p:bg>
    <p:spTree>
      <p:nvGrpSpPr>
        <p:cNvPr id="1" name=""/>
        <p:cNvGrpSpPr/>
        <p:nvPr/>
      </p:nvGrpSpPr>
      <p:grpSpPr>
        <a:xfrm>
          <a:off x="0" y="0"/>
          <a:ext cx="0" cy="0"/>
          <a:chOff x="0" y="0"/>
          <a:chExt cx="0" cy="0"/>
        </a:xfrm>
      </p:grpSpPr>
      <p:sp>
        <p:nvSpPr>
          <p:cNvPr id="4" name=""/>
          <p:cNvSpPr/>
          <p:nvPr>
            <p:ph type="body" idx="10"/>
          </p:nvPr>
        </p:nvSpPr>
        <p:spPr>
          <a:xfrm>
            <a:off x="57785" y="222250"/>
            <a:ext cx="2974975" cy="314325"/>
          </a:xfrm>
          <a:prstGeom prst="rect">
            <a:avLst/>
          </a:prstGeom>
          <a:solidFill>
            <a:srgbClr val="2A3A5F"/>
          </a:solidFill>
          <a:ln w="0" cmpd="sng">
            <a:noFill/>
            <a:prstDash val="solid"/>
          </a:ln>
        </p:spPr>
        <p:txBody>
          <a:bodyPr vert="horz" lIns="0" tIns="0" rIns="0" bIns="0" anchor="t">
            <a:normAutofit fontScale="95000"/>
          </a:bodyPr>
          <a:lstStyle/>
          <a:p>
            <a:pPr marL="0" marR="0" indent="0" algn="l">
              <a:lnSpc>
                <a:spcPts val="2400"/>
              </a:lnSpc>
              <a:spcAft>
                <a:spcPts val="0"/>
              </a:spcAft>
            </a:pPr>
            <a:r>
              <a:rPr lang="en-US" sz="2600" b="1" spc="10">
                <a:solidFill>
                  <a:srgbClr val="FFFFFF"/>
                </a:solidFill>
                <a:latin typeface="Times New Roman" pitchFamily="1" panose="02020603050405020304"/>
              </a:rPr>
              <a:t>Knights of Columbus </a:t>
            </a:r>
          </a:p>
        </p:txBody>
      </p:sp>
      <p:sp>
        <p:nvSpPr>
          <p:cNvPr id="5" name=""/>
          <p:cNvSpPr/>
          <p:nvPr>
            <p:ph type="body" idx="10"/>
          </p:nvPr>
        </p:nvSpPr>
        <p:spPr>
          <a:xfrm>
            <a:off x="45720" y="798830"/>
            <a:ext cx="2310130" cy="560705"/>
          </a:xfrm>
          <a:prstGeom prst="rect">
            <a:avLst/>
          </a:prstGeom>
          <a:solidFill>
            <a:srgbClr val="2A3A5F"/>
          </a:solidFill>
          <a:ln w="0" cmpd="sng">
            <a:noFill/>
            <a:prstDash val="solid"/>
          </a:ln>
        </p:spPr>
        <p:txBody>
          <a:bodyPr vert="horz" lIns="0" tIns="0" rIns="0" bIns="0" anchor="t">
            <a:normAutofit fontScale="90000"/>
          </a:bodyPr>
          <a:lstStyle/>
          <a:p>
            <a:pPr marL="0" marR="0" indent="0" algn="l">
              <a:lnSpc>
                <a:spcPts val="2200"/>
              </a:lnSpc>
              <a:spcAft>
                <a:spcPts val="0"/>
              </a:spcAft>
            </a:pPr>
            <a:r>
              <a:rPr lang="en-US" sz="2250" b="1" i="1" spc="0">
                <a:solidFill>
                  <a:srgbClr val="FFFFFF"/>
                </a:solidFill>
                <a:latin typeface="Times New Roman" pitchFamily="1" panose="02020603050405020304"/>
              </a:rPr>
              <a:t>Protecting Families for Generations </a:t>
            </a:r>
          </a:p>
        </p:txBody>
      </p:sp>
      <p:sp>
        <p:nvSpPr>
          <p:cNvPr id="6" name=""/>
          <p:cNvSpPr/>
          <p:nvPr>
            <p:ph type="body" idx="10"/>
          </p:nvPr>
        </p:nvSpPr>
        <p:spPr>
          <a:xfrm>
            <a:off x="3953510" y="3127375"/>
            <a:ext cx="185420" cy="1276985"/>
          </a:xfrm>
          <a:prstGeom prst="rect">
            <a:avLst/>
          </a:prstGeom>
          <a:solidFill>
            <a:srgbClr val="4B7CAD"/>
          </a:solidFill>
          <a:ln w="0" cmpd="sng">
            <a:noFill/>
            <a:prstDash val="solid"/>
          </a:ln>
        </p:spPr>
        <p:txBody>
          <a:bodyPr vert="vert270" lIns="0" tIns="0" rIns="0" bIns="0" anchor="t">
            <a:normAutofit fontScale="90000"/>
          </a:bodyPr>
          <a:lstStyle/>
          <a:p>
            <a:pPr marL="0" marR="0" indent="0" algn="l">
              <a:lnSpc>
                <a:spcPts val="1400"/>
              </a:lnSpc>
              <a:spcAft>
                <a:spcPts val="0"/>
              </a:spcAft>
            </a:pPr>
            <a:r>
              <a:rPr lang="en-US" sz="2250" spc="-5">
                <a:solidFill>
                  <a:srgbClr val="E6F3F5"/>
                </a:solidFill>
                <a:latin typeface="Times New Roman" pitchFamily="1" panose="02020603050405020304"/>
              </a:rPr>
              <a:t>apu</a:t>
            </a:r>
            <a:r>
              <a:rPr lang="en-US" sz="2250" baseline="30000" spc="-5">
                <a:solidFill>
                  <a:srgbClr val="E6F3F5"/>
                </a:solidFill>
                <a:latin typeface="Times New Roman" pitchFamily="1" panose="02020603050405020304"/>
              </a:rPr>
              <a:t>-</a:t>
            </a:r>
            <a:r>
              <a:rPr lang="en-US" sz="2250" spc="-5">
                <a:solidFill>
                  <a:srgbClr val="E6F3F5"/>
                </a:solidFill>
                <a:latin typeface="Times New Roman" pitchFamily="1" panose="02020603050405020304"/>
              </a:rPr>
              <a:t>einsui </a:t>
            </a:r>
          </a:p>
        </p:txBody>
      </p:sp>
      <p:sp>
        <p:nvSpPr>
          <p:cNvPr id="7" name=""/>
          <p:cNvSpPr/>
          <p:nvPr>
            <p:ph type="body" idx="10"/>
          </p:nvPr>
        </p:nvSpPr>
        <p:spPr>
          <a:xfrm>
            <a:off x="5739130" y="2472055"/>
            <a:ext cx="198120" cy="2648585"/>
          </a:xfrm>
          <a:prstGeom prst="rect">
            <a:avLst/>
          </a:prstGeom>
          <a:solidFill>
            <a:srgbClr val="5D4C3B"/>
          </a:solidFill>
          <a:ln w="0" cmpd="sng">
            <a:noFill/>
            <a:prstDash val="solid"/>
          </a:ln>
        </p:spPr>
        <p:txBody>
          <a:bodyPr vert="vert270" lIns="0" tIns="0" rIns="0" bIns="0" anchor="t">
            <a:normAutofit fontScale="90000"/>
          </a:bodyPr>
          <a:lstStyle/>
          <a:p>
            <a:pPr marL="0" marR="0" indent="0" algn="l">
              <a:lnSpc>
                <a:spcPts val="1500"/>
              </a:lnSpc>
              <a:spcAft>
                <a:spcPts val="0"/>
              </a:spcAft>
            </a:pPr>
            <a:r>
              <a:rPr lang="en-US" sz="2250" spc="100">
                <a:solidFill>
                  <a:srgbClr val="E6F3F5"/>
                </a:solidFill>
                <a:latin typeface="Times New Roman" pitchFamily="1" panose="02020603050405020304"/>
              </a:rPr>
              <a:t>tilnoA )R pompagled </a:t>
            </a:r>
          </a:p>
        </p:txBody>
      </p:sp>
      <p:sp>
        <p:nvSpPr>
          <p:cNvPr id="8" name=""/>
          <p:cNvSpPr/>
          <p:nvPr>
            <p:ph type="body" idx="10"/>
          </p:nvPr>
        </p:nvSpPr>
        <p:spPr>
          <a:xfrm>
            <a:off x="4761230" y="2660650"/>
            <a:ext cx="267970" cy="2246630"/>
          </a:xfrm>
          <a:prstGeom prst="rect">
            <a:avLst/>
          </a:prstGeom>
          <a:solidFill>
            <a:srgbClr val="5D4C3B"/>
          </a:solidFill>
          <a:ln w="0" cmpd="sng">
            <a:noFill/>
            <a:prstDash val="solid"/>
          </a:ln>
        </p:spPr>
        <p:txBody>
          <a:bodyPr vert="vert270" lIns="0" tIns="0" rIns="0" bIns="0" anchor="t">
            <a:normAutofit fontScale="90000"/>
          </a:bodyPr>
          <a:lstStyle/>
          <a:p>
            <a:pPr marL="0" marR="0" indent="0" algn="l">
              <a:lnSpc>
                <a:spcPts val="2100"/>
              </a:lnSpc>
              <a:spcAft>
                <a:spcPts val="0"/>
              </a:spcAft>
            </a:pPr>
            <a:r>
              <a:rPr lang="en-US" sz="2250" spc="-100">
                <a:solidFill>
                  <a:srgbClr val="E6F3F5"/>
                </a:solidFill>
                <a:latin typeface="Times New Roman" pitchFamily="1" panose="02020603050405020304"/>
              </a:rPr>
              <a:t>Aauni[DDIAT iaql</a:t>
            </a:r>
            <a:r>
              <a:rPr lang="en-US" sz="2250" baseline="30000" spc="-100">
                <a:solidFill>
                  <a:srgbClr val="E6F3F5"/>
                </a:solidFill>
                <a:latin typeface="Times New Roman" pitchFamily="1" panose="02020603050405020304"/>
              </a:rPr>
              <a:t>-</a:t>
            </a:r>
            <a:r>
              <a:rPr lang="en-US" sz="2250" spc="-100">
                <a:solidFill>
                  <a:srgbClr val="E6F3F5"/>
                </a:solidFill>
                <a:latin typeface="Times New Roman" pitchFamily="1" panose="02020603050405020304"/>
              </a:rPr>
              <a:t>e3 </a:t>
            </a:r>
          </a:p>
        </p:txBody>
      </p:sp>
      <p:sp>
        <p:nvSpPr>
          <p:cNvPr id="9" name=""/>
          <p:cNvSpPr/>
          <p:nvPr>
            <p:ph type="body" idx="10"/>
          </p:nvPr>
        </p:nvSpPr>
        <p:spPr>
          <a:xfrm>
            <a:off x="5205730" y="2578735"/>
            <a:ext cx="262255" cy="2416810"/>
          </a:xfrm>
          <a:prstGeom prst="rect">
            <a:avLst/>
          </a:prstGeom>
          <a:solidFill>
            <a:srgbClr val="5D4C3B"/>
          </a:solidFill>
          <a:ln w="0" cmpd="sng">
            <a:noFill/>
            <a:prstDash val="solid"/>
          </a:ln>
        </p:spPr>
        <p:txBody>
          <a:bodyPr vert="vert270" lIns="0" tIns="0" rIns="0" bIns="0" anchor="t">
            <a:normAutofit fontScale="90000"/>
          </a:bodyPr>
          <a:lstStyle/>
          <a:p>
            <a:pPr marL="0" marR="0" indent="0" algn="l">
              <a:lnSpc>
                <a:spcPts val="2000"/>
              </a:lnSpc>
              <a:spcAft>
                <a:spcPts val="0"/>
              </a:spcAft>
            </a:pPr>
            <a:r>
              <a:rPr lang="en-US" sz="2250" spc="80">
                <a:solidFill>
                  <a:srgbClr val="E6F3F5"/>
                </a:solidFill>
                <a:latin typeface="Times New Roman" pitchFamily="1" panose="02020603050405020304"/>
              </a:rPr>
              <a:t>sawured Jo Allured </a:t>
            </a:r>
          </a:p>
        </p:txBody>
      </p:sp>
      <p:sp>
        <p:nvSpPr>
          <p:cNvPr id="10" name=""/>
          <p:cNvSpPr/>
          <p:nvPr>
            <p:ph type="body" idx="10"/>
          </p:nvPr>
        </p:nvSpPr>
        <p:spPr>
          <a:xfrm>
            <a:off x="4349750" y="2956560"/>
            <a:ext cx="255905" cy="1615440"/>
          </a:xfrm>
          <a:prstGeom prst="rect">
            <a:avLst/>
          </a:prstGeom>
          <a:solidFill>
            <a:srgbClr val="5D4C3B"/>
          </a:solidFill>
          <a:ln w="0" cmpd="sng">
            <a:noFill/>
            <a:prstDash val="solid"/>
          </a:ln>
        </p:spPr>
        <p:txBody>
          <a:bodyPr vert="vert270" lIns="0" tIns="0" rIns="0" bIns="0" anchor="t">
            <a:normAutofit fontScale="90000"/>
          </a:bodyPr>
          <a:lstStyle/>
          <a:p>
            <a:pPr marL="0" marR="0" indent="0" algn="l">
              <a:lnSpc>
                <a:spcPts val="2000"/>
              </a:lnSpc>
              <a:spcAft>
                <a:spcPts val="0"/>
              </a:spcAft>
            </a:pPr>
            <a:r>
              <a:rPr lang="en-US" sz="2250" spc="70">
                <a:solidFill>
                  <a:srgbClr val="E6F3F5"/>
                </a:solidFill>
                <a:latin typeface="Times New Roman" pitchFamily="1" panose="02020603050405020304"/>
              </a:rPr>
              <a:t>dp4siaquials </a:t>
            </a:r>
          </a:p>
        </p:txBody>
      </p:sp>
      <p:sp>
        <p:nvSpPr>
          <p:cNvPr id="11" name=""/>
          <p:cNvSpPr/>
          <p:nvPr>
            <p:ph type="body" idx="10"/>
          </p:nvPr>
        </p:nvSpPr>
        <p:spPr>
          <a:xfrm>
            <a:off x="6184265" y="2691130"/>
            <a:ext cx="201295" cy="2270760"/>
          </a:xfrm>
          <a:prstGeom prst="rect">
            <a:avLst/>
          </a:prstGeom>
          <a:solidFill>
            <a:srgbClr val="5D4C3B"/>
          </a:solidFill>
          <a:ln w="0" cmpd="sng">
            <a:noFill/>
            <a:prstDash val="solid"/>
          </a:ln>
        </p:spPr>
        <p:txBody>
          <a:bodyPr vert="vert270" lIns="0" tIns="0" rIns="0" bIns="0" anchor="t">
            <a:normAutofit fontScale="90000"/>
          </a:bodyPr>
          <a:lstStyle/>
          <a:p>
            <a:pPr marL="0" marR="0" indent="0" algn="l">
              <a:lnSpc>
                <a:spcPts val="1600"/>
              </a:lnSpc>
              <a:spcAft>
                <a:spcPts val="0"/>
              </a:spcAft>
            </a:pPr>
            <a:r>
              <a:rPr lang="en-US" sz="2250" spc="155">
                <a:solidFill>
                  <a:srgbClr val="E6F3F5"/>
                </a:solidFill>
                <a:latin typeface="Times New Roman" pitchFamily="1" panose="02020603050405020304"/>
              </a:rPr>
              <a:t>qping3 Dpsamou </a:t>
            </a:r>
          </a:p>
        </p:txBody>
      </p:sp>
    </p:spTree>
  </p:cSld>
  <p:clrMapOvr>
    <a:masterClrMapping/>
  </p:clrMapOvr>
</p:sldLayout>
</file>

<file path=ppt/slideLayouts/slideLayout2.xml><?xml version="1.0" encoding="utf-8"?>
<p:sldLayout xmlns:p="http://schemas.openxmlformats.org/presentationml/2006/main" xmlns:r="http://schemas.openxmlformats.org/officeDocument/2006/relationships" xmlns:a="http://schemas.openxmlformats.org/drawingml/2006/main" xmlns:dc="http://purl.org/dc/elements/1.1/" xmlns:cp="http://schemas.openxmlformats.org/package/2006/metadata/core-properties">
  <p:cSld name="layout 2">
    <p:bg>
      <p:bgPr>
        <a:solidFill>
          <a:schemeClr val="bg1">
            <a:alpha val="100000"/>
          </a:schemeClr>
        </a:solidFill>
      </p:bgPr>
    </p:bg>
    <p:spTree>
      <p:nvGrpSpPr>
        <p:cNvPr id="1" name=""/>
        <p:cNvGrpSpPr/>
        <p:nvPr/>
      </p:nvGrpSpPr>
      <p:grpSpPr>
        <a:xfrm>
          <a:off x="0" y="0"/>
          <a:ext cx="0" cy="0"/>
          <a:chOff x="0" y="0"/>
          <a:chExt cx="0" cy="0"/>
        </a:xfrm>
      </p:grpSpPr>
      <p:sp>
        <p:nvSpPr>
          <p:cNvPr id="2" name=""/>
          <p:cNvSpPr/>
          <p:nvPr>
            <p:ph type="body" idx="10"/>
          </p:nvPr>
        </p:nvSpPr>
        <p:spPr>
          <a:xfrm>
            <a:off x="8552815" y="0"/>
            <a:ext cx="457200" cy="7534910"/>
          </a:xfrm>
          <a:prstGeom prst="rect">
            <a:avLst/>
          </a:prstGeom>
          <a:solidFill>
            <a:srgbClr val="2D3B36"/>
          </a:solidFill>
          <a:ln w="0" cmpd="sng">
            <a:noFill/>
            <a:prstDash val="solid"/>
          </a:ln>
        </p:spPr>
        <p:txBody>
          <a:bodyPr vert="vert270" lIns="0" tIns="0" rIns="45720" bIns="0" anchor="t"/>
          <a:lstStyle/>
          <a:p>
            <a:pPr marL="2560320" marR="0" indent="0" algn="l">
              <a:lnSpc>
                <a:spcPts val="2100"/>
              </a:lnSpc>
              <a:spcAft>
                <a:spcPts val="1150"/>
              </a:spcAft>
            </a:pPr>
            <a:r>
              <a:rPr lang="en-US" sz="2250" spc="0">
                <a:solidFill>
                  <a:srgbClr val="E3ECF1"/>
                </a:solidFill>
                <a:latin typeface="Garamond" pitchFamily="1" panose="02020603050405020304"/>
              </a:rPr>
              <a:t>samtuud Jo All 'mud </a:t>
            </a:r>
          </a:p>
        </p:txBody>
      </p:sp>
      <p:sp>
        <p:nvSpPr>
          <p:cNvPr id="5" name=""/>
          <p:cNvSpPr/>
          <p:nvPr>
            <p:ph type="body" idx="10"/>
          </p:nvPr>
        </p:nvSpPr>
        <p:spPr>
          <a:xfrm>
            <a:off x="7171690" y="926465"/>
            <a:ext cx="466725" cy="6608445"/>
          </a:xfrm>
          <a:prstGeom prst="rect">
            <a:avLst/>
          </a:prstGeom>
          <a:solidFill>
            <a:srgbClr val="4F7EAB"/>
          </a:solidFill>
          <a:ln w="0" cmpd="sng">
            <a:noFill/>
            <a:prstDash val="solid"/>
          </a:ln>
        </p:spPr>
        <p:txBody>
          <a:bodyPr vert="vert270" lIns="0" tIns="0" rIns="165100" bIns="0" anchor="t"/>
          <a:lstStyle/>
          <a:p>
            <a:pPr marL="3154680" marR="0" indent="0" algn="l">
              <a:lnSpc>
                <a:spcPts val="1500"/>
              </a:lnSpc>
              <a:spcAft>
                <a:spcPts val="865"/>
              </a:spcAft>
            </a:pPr>
            <a:r>
              <a:rPr lang="en-US" sz="2250" spc="0">
                <a:solidFill>
                  <a:srgbClr val="E3ECF1"/>
                </a:solidFill>
                <a:latin typeface="Garamond" pitchFamily="1" panose="02020603050405020304"/>
              </a:rPr>
              <a:t>apuuinsui </a:t>
            </a:r>
          </a:p>
        </p:txBody>
      </p:sp>
      <p:sp>
        <p:nvSpPr>
          <p:cNvPr id="6" name=""/>
          <p:cNvSpPr/>
          <p:nvPr>
            <p:ph type="body" idx="10"/>
          </p:nvPr>
        </p:nvSpPr>
        <p:spPr>
          <a:xfrm>
            <a:off x="0" y="0"/>
            <a:ext cx="3151505" cy="463550"/>
          </a:xfrm>
          <a:prstGeom prst="rect">
            <a:avLst/>
          </a:prstGeom>
          <a:solidFill>
            <a:srgbClr val="324571"/>
          </a:solidFill>
          <a:ln w="0" cmpd="sng">
            <a:noFill/>
            <a:prstDash val="solid"/>
          </a:ln>
        </p:spPr>
        <p:txBody>
          <a:bodyPr vert="horz" lIns="0" tIns="12065" rIns="0" bIns="0" anchor="t">
            <a:normAutofit fontScale="90000"/>
          </a:bodyPr>
          <a:lstStyle/>
          <a:p>
            <a:pPr marL="91440" marR="0" indent="0" algn="l">
              <a:lnSpc>
                <a:spcPts val="3200"/>
              </a:lnSpc>
              <a:spcAft>
                <a:spcPts val="215"/>
              </a:spcAft>
            </a:pPr>
            <a:r>
              <a:rPr lang="en-US" sz="2900" b="1" spc="105">
                <a:solidFill>
                  <a:srgbClr val="FFFFFF"/>
                </a:solidFill>
                <a:latin typeface="Garamond" pitchFamily="1" panose="02020603050405020304"/>
              </a:rPr>
              <a:t>Being Our Brother' </a:t>
            </a:r>
          </a:p>
        </p:txBody>
      </p:sp>
      <p:sp>
        <p:nvSpPr>
          <p:cNvPr id="7" name=""/>
          <p:cNvSpPr/>
          <p:nvPr>
            <p:ph type="body" idx="10"/>
          </p:nvPr>
        </p:nvSpPr>
        <p:spPr>
          <a:xfrm>
            <a:off x="0" y="538480"/>
            <a:ext cx="3151505" cy="2335530"/>
          </a:xfrm>
          <a:prstGeom prst="rect">
            <a:avLst/>
          </a:prstGeom>
          <a:noFill/>
          <a:ln w="0" cmpd="sng">
            <a:noFill/>
            <a:prstDash val="solid"/>
          </a:ln>
        </p:spPr>
        <p:txBody>
          <a:bodyPr vert="horz" lIns="0" tIns="33020" rIns="0" bIns="0" anchor="t">
            <a:normAutofit fontScale="90000"/>
          </a:bodyPr>
          <a:lstStyle/>
          <a:p>
            <a:pPr marL="0" marR="0" indent="0" algn="ctr">
              <a:lnSpc>
                <a:spcPts val="1700"/>
              </a:lnSpc>
              <a:spcAft>
                <a:spcPts val="0"/>
              </a:spcAft>
            </a:pPr>
            <a:r>
              <a:rPr lang="en-US" sz="1850" spc="0">
                <a:solidFill>
                  <a:srgbClr val="000000"/>
                </a:solidFill>
                <a:latin typeface="Garamond" pitchFamily="1" panose="02020603050405020304"/>
              </a:rPr>
              <a:t>Living a Charity </a:t>
            </a:r>
            <a:br/>
            <a:r>
              <a:rPr lang="en-US" sz="1850" spc="0">
                <a:solidFill>
                  <a:srgbClr val="000000"/>
                </a:solidFill>
                <a:latin typeface="Garamond" pitchFamily="1" panose="02020603050405020304"/>
              </a:rPr>
              <a:t>that Evangelizes </a:t>
            </a:r>
          </a:p>
          <a:p>
            <a:pPr marL="91440" marR="182880" indent="0" algn="l">
              <a:lnSpc>
                <a:spcPts val="1200"/>
              </a:lnSpc>
              <a:spcBef>
                <a:spcPts val="470"/>
              </a:spcBef>
              <a:spcAft>
                <a:spcPts val="0"/>
              </a:spcAft>
            </a:pPr>
            <a:r>
              <a:rPr lang="en-US" sz="1200" spc="0">
                <a:solidFill>
                  <a:srgbClr val="000000"/>
                </a:solidFill>
                <a:latin typeface="Garamond" pitchFamily="1" panose="02020603050405020304"/>
              </a:rPr>
              <a:t>W</a:t>
            </a:r>
            <a:r>
              <a:rPr lang="en-US" sz="1200" spc="0">
                <a:solidFill>
                  <a:srgbClr val="000000"/>
                </a:solidFill>
                <a:latin typeface="Garamond" pitchFamily="1" panose="02020603050405020304"/>
              </a:rPr>
              <a:t>hen Father Michael J. McGivney founded </a:t>
            </a:r>
            <a:r>
              <a:rPr lang="en-US" sz="1200" spc="0">
                <a:solidFill>
                  <a:srgbClr val="000000"/>
                </a:solidFill>
                <a:latin typeface="Garamond" pitchFamily="1" panose="02020603050405020304"/>
              </a:rPr>
              <a:t>the Knights of Columbus, he brought </a:t>
            </a:r>
            <a:r>
              <a:rPr lang="en-US" sz="1200" spc="0">
                <a:solidFill>
                  <a:srgbClr val="000000"/>
                </a:solidFill>
                <a:latin typeface="Garamond" pitchFamily="1" panose="02020603050405020304"/>
              </a:rPr>
              <a:t>together Catholic men to protect and serve local </a:t>
            </a:r>
            <a:r>
              <a:rPr lang="en-US" sz="1200" spc="0">
                <a:solidFill>
                  <a:srgbClr val="000000"/>
                </a:solidFill>
                <a:latin typeface="Garamond" pitchFamily="1" panose="02020603050405020304"/>
              </a:rPr>
              <a:t>families and communities. </a:t>
            </a:r>
          </a:p>
          <a:p>
            <a:pPr marL="91440" marR="274320" indent="0" algn="l">
              <a:lnSpc>
                <a:spcPts val="1200"/>
              </a:lnSpc>
              <a:spcBef>
                <a:spcPts val="480"/>
              </a:spcBef>
              <a:spcAft>
                <a:spcPts val="0"/>
              </a:spcAft>
            </a:pPr>
            <a:r>
              <a:rPr lang="en-US" sz="1200" spc="-10">
                <a:solidFill>
                  <a:srgbClr val="000000"/>
                </a:solidFill>
                <a:latin typeface="Garamond" pitchFamily="1" panose="02020603050405020304"/>
              </a:rPr>
              <a:t>Today, on a global scale, members of the Order </a:t>
            </a:r>
            <a:r>
              <a:rPr lang="en-US" sz="1200" spc="-10">
                <a:solidFill>
                  <a:srgbClr val="000000"/>
                </a:solidFill>
                <a:latin typeface="Garamond" pitchFamily="1" panose="02020603050405020304"/>
              </a:rPr>
              <a:t>continue this mission, responding to diverse </a:t>
            </a:r>
            <a:r>
              <a:rPr lang="en-US" sz="1200" spc="-10">
                <a:solidFill>
                  <a:srgbClr val="000000"/>
                </a:solidFill>
                <a:latin typeface="Garamond" pitchFamily="1" panose="02020603050405020304"/>
              </a:rPr>
              <a:t>needs throughout the world. In the past decade </a:t>
            </a:r>
            <a:r>
              <a:rPr lang="en-US" sz="1200" spc="-10">
                <a:solidFill>
                  <a:srgbClr val="000000"/>
                </a:solidFill>
                <a:latin typeface="Garamond" pitchFamily="1" panose="02020603050405020304"/>
              </a:rPr>
              <a:t>alone, the Knights of Columbus has donated </a:t>
            </a:r>
            <a:r>
              <a:rPr lang="en-US" sz="1200" spc="-10">
                <a:solidFill>
                  <a:srgbClr val="000000"/>
                </a:solidFill>
                <a:latin typeface="Garamond" pitchFamily="1" panose="02020603050405020304"/>
              </a:rPr>
              <a:t>more than $1.5 billion and nearly 700 million </a:t>
            </a:r>
            <a:r>
              <a:rPr lang="en-US" sz="1200" spc="-10">
                <a:solidFill>
                  <a:srgbClr val="000000"/>
                </a:solidFill>
                <a:latin typeface="Garamond" pitchFamily="1" panose="02020603050405020304"/>
              </a:rPr>
              <a:t>volunteer hours to charitable causes. </a:t>
            </a:r>
          </a:p>
          <a:p>
            <a:pPr marL="91440" marR="0" indent="0" algn="l">
              <a:lnSpc>
                <a:spcPts val="1300"/>
              </a:lnSpc>
              <a:spcBef>
                <a:spcPts val="455"/>
              </a:spcBef>
              <a:spcAft>
                <a:spcPts val="0"/>
              </a:spcAft>
            </a:pPr>
            <a:r>
              <a:rPr lang="en-US" sz="1200" b="1" spc="-20">
                <a:solidFill>
                  <a:srgbClr val="000000"/>
                </a:solidFill>
                <a:latin typeface="Garamond" pitchFamily="1" panose="02020603050405020304"/>
              </a:rPr>
              <a:t>Building Communities </a:t>
            </a:r>
          </a:p>
        </p:txBody>
      </p:sp>
      <p:sp>
        <p:nvSpPr>
          <p:cNvPr id="8" name=""/>
          <p:cNvSpPr/>
          <p:nvPr>
            <p:ph type="body" idx="10"/>
          </p:nvPr>
        </p:nvSpPr>
        <p:spPr>
          <a:xfrm>
            <a:off x="1865630" y="2874010"/>
            <a:ext cx="1285875" cy="2810510"/>
          </a:xfrm>
          <a:prstGeom prst="rect">
            <a:avLst/>
          </a:prstGeom>
          <a:noFill/>
          <a:ln w="0" cmpd="sng">
            <a:noFill/>
            <a:prstDash val="solid"/>
          </a:ln>
        </p:spPr>
        <p:txBody>
          <a:bodyPr vert="horz" lIns="0" tIns="52705" rIns="0" bIns="0" anchor="t"/>
          <a:lstStyle/>
          <a:p>
            <a:pPr marL="0" marR="182880" indent="0" algn="l">
              <a:lnSpc>
                <a:spcPts val="1200"/>
              </a:lnSpc>
              <a:spcAft>
                <a:spcPts val="0"/>
              </a:spcAft>
            </a:pPr>
            <a:r>
              <a:rPr lang="en-US" sz="1200" spc="-5">
                <a:solidFill>
                  <a:srgbClr val="000000"/>
                </a:solidFill>
                <a:latin typeface="Garamond" pitchFamily="1" panose="02020603050405020304"/>
              </a:rPr>
              <a:t>Knights help their </a:t>
            </a:r>
            <a:r>
              <a:rPr lang="en-US" sz="1200" spc="-5">
                <a:solidFill>
                  <a:srgbClr val="000000"/>
                </a:solidFill>
                <a:latin typeface="Garamond" pitchFamily="1" panose="02020603050405020304"/>
              </a:rPr>
              <a:t>local communities </a:t>
            </a:r>
            <a:r>
              <a:rPr lang="en-US" sz="1200" spc="-5">
                <a:solidFill>
                  <a:srgbClr val="000000"/>
                </a:solidFill>
                <a:latin typeface="Garamond" pitchFamily="1" panose="02020603050405020304"/>
              </a:rPr>
              <a:t>through various </a:t>
            </a:r>
            <a:r>
              <a:rPr lang="en-US" sz="1200" spc="-5">
                <a:solidFill>
                  <a:srgbClr val="000000"/>
                </a:solidFill>
                <a:latin typeface="Garamond" pitchFamily="1" panose="02020603050405020304"/>
              </a:rPr>
              <a:t>service programs </a:t>
            </a:r>
            <a:r>
              <a:rPr lang="en-US" sz="1200" spc="-5">
                <a:solidFill>
                  <a:srgbClr val="000000"/>
                </a:solidFill>
                <a:latin typeface="Garamond" pitchFamily="1" panose="02020603050405020304"/>
              </a:rPr>
              <a:t>such as Coats for </a:t>
            </a:r>
            <a:r>
              <a:rPr lang="en-US" sz="1200" spc="-5">
                <a:solidFill>
                  <a:srgbClr val="000000"/>
                </a:solidFill>
                <a:latin typeface="Garamond" pitchFamily="1" panose="02020603050405020304"/>
              </a:rPr>
              <a:t>Kids and Food for </a:t>
            </a:r>
            <a:r>
              <a:rPr lang="en-US" sz="1200" spc="-5">
                <a:solidFill>
                  <a:srgbClr val="000000"/>
                </a:solidFill>
                <a:latin typeface="Garamond" pitchFamily="1" panose="02020603050405020304"/>
              </a:rPr>
              <a:t>Families. They </a:t>
            </a:r>
            <a:r>
              <a:rPr lang="en-US" sz="1200" spc="-5">
                <a:solidFill>
                  <a:srgbClr val="000000"/>
                </a:solidFill>
                <a:latin typeface="Garamond" pitchFamily="1" panose="02020603050405020304"/>
              </a:rPr>
              <a:t>also partner with </a:t>
            </a:r>
            <a:r>
              <a:rPr lang="en-US" sz="1200" spc="-5">
                <a:solidFill>
                  <a:srgbClr val="000000"/>
                </a:solidFill>
                <a:latin typeface="Garamond" pitchFamily="1" panose="02020603050405020304"/>
              </a:rPr>
              <a:t>organizations such </a:t>
            </a:r>
            <a:r>
              <a:rPr lang="en-US" sz="1200" spc="-5">
                <a:solidFill>
                  <a:srgbClr val="000000"/>
                </a:solidFill>
                <a:latin typeface="Garamond" pitchFamily="1" panose="02020603050405020304"/>
              </a:rPr>
              <a:t>as Habitat for </a:t>
            </a:r>
            <a:r>
              <a:rPr lang="en-US" sz="1200" spc="-5">
                <a:solidFill>
                  <a:srgbClr val="000000"/>
                </a:solidFill>
                <a:latin typeface="Garamond" pitchFamily="1" panose="02020603050405020304"/>
              </a:rPr>
              <a:t>Humanity and the </a:t>
            </a:r>
            <a:r>
              <a:rPr lang="en-US" sz="1200" spc="-5">
                <a:solidFill>
                  <a:srgbClr val="000000"/>
                </a:solidFill>
                <a:latin typeface="Garamond" pitchFamily="1" panose="02020603050405020304"/>
              </a:rPr>
              <a:t>Global Wheelchair </a:t>
            </a:r>
            <a:r>
              <a:rPr lang="en-US" sz="1200" spc="-5">
                <a:solidFill>
                  <a:srgbClr val="000000"/>
                </a:solidFill>
                <a:latin typeface="Garamond" pitchFamily="1" panose="02020603050405020304"/>
              </a:rPr>
              <a:t>Mission. </a:t>
            </a:r>
          </a:p>
          <a:p>
            <a:pPr marL="0" marR="182880" indent="0" algn="l">
              <a:lnSpc>
                <a:spcPts val="1300"/>
              </a:lnSpc>
              <a:spcBef>
                <a:spcPts val="515"/>
              </a:spcBef>
              <a:spcAft>
                <a:spcPts val="0"/>
              </a:spcAft>
            </a:pPr>
            <a:r>
              <a:rPr lang="en-US" sz="1200" b="1" spc="0">
                <a:solidFill>
                  <a:srgbClr val="000000"/>
                </a:solidFill>
                <a:latin typeface="Garamond" pitchFamily="1" panose="02020603050405020304"/>
              </a:rPr>
              <a:t>Protecting the </a:t>
            </a:r>
            <a:r>
              <a:rPr lang="en-US" sz="1200" b="1" spc="0">
                <a:solidFill>
                  <a:srgbClr val="000000"/>
                </a:solidFill>
                <a:latin typeface="Garamond" pitchFamily="1" panose="02020603050405020304"/>
              </a:rPr>
              <a:t>Most Vulnerable </a:t>
            </a:r>
          </a:p>
          <a:p>
            <a:pPr marL="91440" marR="228600" indent="0" algn="l">
              <a:lnSpc>
                <a:spcPts val="1200"/>
              </a:lnSpc>
              <a:spcBef>
                <a:spcPts val="455"/>
              </a:spcBef>
              <a:spcAft>
                <a:spcPts val="0"/>
              </a:spcAft>
            </a:pPr>
            <a:r>
              <a:rPr lang="en-US" sz="1200" spc="0">
                <a:solidFill>
                  <a:srgbClr val="000000"/>
                </a:solidFill>
                <a:latin typeface="Garamond" pitchFamily="1" panose="02020603050405020304"/>
              </a:rPr>
              <a:t>The Knights of </a:t>
            </a:r>
            <a:r>
              <a:rPr lang="en-US" sz="1200" spc="0">
                <a:solidFill>
                  <a:srgbClr val="000000"/>
                </a:solidFill>
                <a:latin typeface="Garamond" pitchFamily="1" panose="02020603050405020304"/>
              </a:rPr>
              <a:t>Columbus is </a:t>
            </a:r>
          </a:p>
        </p:txBody>
      </p:sp>
      <p:sp>
        <p:nvSpPr>
          <p:cNvPr id="9" name=""/>
          <p:cNvSpPr/>
          <p:nvPr>
            <p:ph type="body" idx="10"/>
          </p:nvPr>
        </p:nvSpPr>
        <p:spPr>
          <a:xfrm>
            <a:off x="0" y="5684520"/>
            <a:ext cx="3151505" cy="1664335"/>
          </a:xfrm>
          <a:prstGeom prst="rect">
            <a:avLst/>
          </a:prstGeom>
          <a:noFill/>
          <a:ln w="0" cmpd="sng">
            <a:noFill/>
            <a:prstDash val="solid"/>
          </a:ln>
        </p:spPr>
        <p:txBody>
          <a:bodyPr vert="horz" lIns="0" tIns="0" rIns="0" bIns="0" anchor="t"/>
          <a:lstStyle/>
          <a:p>
            <a:pPr marL="91440" marR="228600" indent="0" algn="l">
              <a:lnSpc>
                <a:spcPts val="1200"/>
              </a:lnSpc>
              <a:spcAft>
                <a:spcPts val="0"/>
              </a:spcAft>
            </a:pPr>
            <a:r>
              <a:rPr lang="en-US" sz="1200" spc="0">
                <a:solidFill>
                  <a:srgbClr val="000000"/>
                </a:solidFill>
                <a:latin typeface="Garamond" pitchFamily="1" panose="02020603050405020304"/>
              </a:rPr>
              <a:t>dedicated to protecting the dignity of all human </a:t>
            </a:r>
            <a:r>
              <a:rPr lang="en-US" sz="1200" spc="0">
                <a:solidFill>
                  <a:srgbClr val="000000"/>
                </a:solidFill>
                <a:latin typeface="Garamond" pitchFamily="1" panose="02020603050405020304"/>
              </a:rPr>
              <a:t>life, from the moment of conception until </a:t>
            </a:r>
            <a:r>
              <a:rPr lang="en-US" sz="1200" spc="0">
                <a:solidFill>
                  <a:srgbClr val="000000"/>
                </a:solidFill>
                <a:latin typeface="Garamond" pitchFamily="1" panose="02020603050405020304"/>
              </a:rPr>
              <a:t>natural death. </a:t>
            </a:r>
          </a:p>
          <a:p>
            <a:pPr marL="91440" marR="274320" indent="0" algn="l">
              <a:lnSpc>
                <a:spcPts val="1200"/>
              </a:lnSpc>
              <a:spcBef>
                <a:spcPts val="465"/>
              </a:spcBef>
              <a:spcAft>
                <a:spcPts val="745"/>
              </a:spcAft>
            </a:pPr>
            <a:r>
              <a:rPr lang="en-US" sz="1200" spc="0">
                <a:solidFill>
                  <a:srgbClr val="000000"/>
                </a:solidFill>
                <a:latin typeface="Garamond" pitchFamily="1" panose="02020603050405020304"/>
              </a:rPr>
              <a:t>The Knights of Columbus Ultrasound Initiative </a:t>
            </a:r>
            <a:r>
              <a:rPr lang="en-US" sz="1200" spc="0">
                <a:solidFill>
                  <a:srgbClr val="000000"/>
                </a:solidFill>
                <a:latin typeface="Garamond" pitchFamily="1" panose="02020603050405020304"/>
              </a:rPr>
              <a:t>has been a successful part of our efforts, saving </a:t>
            </a:r>
            <a:r>
              <a:rPr lang="en-US" sz="1200" spc="0">
                <a:solidFill>
                  <a:srgbClr val="000000"/>
                </a:solidFill>
                <a:latin typeface="Garamond" pitchFamily="1" panose="02020603050405020304"/>
              </a:rPr>
              <a:t>lives by providing ultrasound machines to </a:t>
            </a:r>
            <a:r>
              <a:rPr lang="en-US" sz="1200" spc="0">
                <a:solidFill>
                  <a:srgbClr val="000000"/>
                </a:solidFill>
                <a:latin typeface="Garamond" pitchFamily="1" panose="02020603050405020304"/>
              </a:rPr>
              <a:t>pregnancy resource centers since 2009. </a:t>
            </a:r>
            <a:r>
              <a:rPr lang="en-US" sz="1200" spc="0">
                <a:solidFill>
                  <a:srgbClr val="000000"/>
                </a:solidFill>
                <a:latin typeface="Garamond" pitchFamily="1" panose="02020603050405020304"/>
              </a:rPr>
              <a:t>Additionally, through its support of the </a:t>
            </a:r>
            <a:r>
              <a:rPr lang="en-US" sz="1200" spc="0">
                <a:solidFill>
                  <a:srgbClr val="000000"/>
                </a:solidFill>
                <a:latin typeface="Garamond" pitchFamily="1" panose="02020603050405020304"/>
              </a:rPr>
              <a:t>March for Life, the Order remains on the </a:t>
            </a:r>
            <a:r>
              <a:rPr lang="en-US" sz="1200" spc="0">
                <a:solidFill>
                  <a:srgbClr val="000000"/>
                </a:solidFill>
                <a:latin typeface="Garamond" pitchFamily="1" panose="02020603050405020304"/>
              </a:rPr>
              <a:t>front lines of the pro-life movement. </a:t>
            </a:r>
          </a:p>
        </p:txBody>
      </p:sp>
      <p:sp>
        <p:nvSpPr>
          <p:cNvPr id="10" name=""/>
          <p:cNvSpPr/>
          <p:nvPr>
            <p:ph type="body" idx="10"/>
          </p:nvPr>
        </p:nvSpPr>
        <p:spPr>
          <a:xfrm>
            <a:off x="3325495" y="0"/>
            <a:ext cx="3242945" cy="546735"/>
          </a:xfrm>
          <a:prstGeom prst="rect">
            <a:avLst/>
          </a:prstGeom>
          <a:noFill/>
          <a:ln w="0" cmpd="sng">
            <a:noFill/>
            <a:prstDash val="solid"/>
          </a:ln>
        </p:spPr>
        <p:txBody>
          <a:bodyPr vert="horz" lIns="0" tIns="0" rIns="0" bIns="0" anchor="t">
            <a:normAutofit fontScale="90000"/>
          </a:bodyPr>
          <a:lstStyle/>
          <a:p>
            <a:pPr marL="0" marR="0" indent="0" algn="l">
              <a:lnSpc>
                <a:spcPts val="3100"/>
              </a:lnSpc>
              <a:spcAft>
                <a:spcPts val="1125"/>
              </a:spcAft>
            </a:pPr>
            <a:r>
              <a:rPr lang="en-US" sz="2900" b="1" spc="0">
                <a:solidFill>
                  <a:srgbClr val="FFFFFF"/>
                </a:solidFill>
                <a:latin typeface="Garamond" pitchFamily="1" panose="02020603050405020304"/>
              </a:rPr>
              <a:t>Keeper </a:t>
            </a:r>
          </a:p>
        </p:txBody>
      </p:sp>
      <p:sp>
        <p:nvSpPr>
          <p:cNvPr id="11" name=""/>
          <p:cNvSpPr/>
          <p:nvPr>
            <p:ph type="body" idx="10"/>
          </p:nvPr>
        </p:nvSpPr>
        <p:spPr>
          <a:xfrm>
            <a:off x="3325495" y="546735"/>
            <a:ext cx="3242945" cy="5481955"/>
          </a:xfrm>
          <a:prstGeom prst="rect">
            <a:avLst/>
          </a:prstGeom>
          <a:noFill/>
          <a:ln w="0" cmpd="sng">
            <a:noFill/>
            <a:prstDash val="solid"/>
          </a:ln>
        </p:spPr>
        <p:txBody>
          <a:bodyPr vert="horz" lIns="0" tIns="1905" rIns="0" bIns="0" anchor="t"/>
          <a:lstStyle/>
          <a:p>
            <a:pPr marL="91440" marR="0" indent="0" algn="l">
              <a:lnSpc>
                <a:spcPts val="1300"/>
              </a:lnSpc>
              <a:spcAft>
                <a:spcPts val="0"/>
              </a:spcAft>
            </a:pPr>
            <a:r>
              <a:rPr lang="en-US" sz="1200" b="1" spc="0">
                <a:solidFill>
                  <a:srgbClr val="000000"/>
                </a:solidFill>
                <a:latin typeface="Garamond" pitchFamily="1" panose="02020603050405020304"/>
              </a:rPr>
              <a:t>Serving Those Who Served </a:t>
            </a:r>
          </a:p>
          <a:p>
            <a:pPr marL="91440" marR="0" indent="0" algn="l">
              <a:lnSpc>
                <a:spcPts val="1200"/>
              </a:lnSpc>
              <a:spcBef>
                <a:spcPts val="460"/>
              </a:spcBef>
              <a:spcAft>
                <a:spcPts val="0"/>
              </a:spcAft>
            </a:pPr>
            <a:r>
              <a:rPr lang="en-US" sz="1200" spc="0">
                <a:solidFill>
                  <a:srgbClr val="000000"/>
                </a:solidFill>
                <a:latin typeface="Garamond" pitchFamily="1" panose="02020603050405020304"/>
              </a:rPr>
              <a:t>Serving countless military personnel through many </a:t>
            </a:r>
            <a:r>
              <a:rPr lang="en-US" sz="1200" spc="0">
                <a:solidFill>
                  <a:srgbClr val="000000"/>
                </a:solidFill>
                <a:latin typeface="Garamond" pitchFamily="1" panose="02020603050405020304"/>
              </a:rPr>
              <a:t>local council initiatives, the Knights of Columbus </a:t>
            </a:r>
            <a:r>
              <a:rPr lang="en-US" sz="1200" spc="0">
                <a:solidFill>
                  <a:srgbClr val="000000"/>
                </a:solidFill>
                <a:latin typeface="Garamond" pitchFamily="1" panose="02020603050405020304"/>
              </a:rPr>
              <a:t>works to help soldiers find spiritual support, hope and </a:t>
            </a:r>
            <a:r>
              <a:rPr lang="en-US" sz="1200" spc="0">
                <a:solidFill>
                  <a:srgbClr val="000000"/>
                </a:solidFill>
                <a:latin typeface="Garamond" pitchFamily="1" panose="02020603050405020304"/>
              </a:rPr>
              <a:t>healing — particularly through its work at VA hospitals </a:t>
            </a:r>
            <a:r>
              <a:rPr lang="en-US" sz="1200" spc="0">
                <a:solidFill>
                  <a:srgbClr val="000000"/>
                </a:solidFill>
                <a:latin typeface="Garamond" pitchFamily="1" panose="02020603050405020304"/>
              </a:rPr>
              <a:t>and its partnership with the Archdiocese for the </a:t>
            </a:r>
            <a:r>
              <a:rPr lang="en-US" sz="1200" spc="0">
                <a:solidFill>
                  <a:srgbClr val="000000"/>
                </a:solidFill>
                <a:latin typeface="Garamond" pitchFamily="1" panose="02020603050405020304"/>
              </a:rPr>
              <a:t>Military Services, USA. </a:t>
            </a:r>
          </a:p>
          <a:p>
            <a:pPr marL="91440" marR="0" indent="0" algn="l">
              <a:lnSpc>
                <a:spcPts val="1200"/>
              </a:lnSpc>
              <a:spcBef>
                <a:spcPts val="490"/>
              </a:spcBef>
              <a:spcAft>
                <a:spcPts val="0"/>
              </a:spcAft>
            </a:pPr>
            <a:r>
              <a:rPr lang="en-US" sz="1200" spc="-20">
                <a:solidFill>
                  <a:srgbClr val="000000"/>
                </a:solidFill>
                <a:latin typeface="Garamond" pitchFamily="1" panose="02020603050405020304"/>
              </a:rPr>
              <a:t>The Order also works with the Gary Sinise Foundation, </a:t>
            </a:r>
            <a:r>
              <a:rPr lang="en-US" sz="1200" spc="-20">
                <a:solidFill>
                  <a:srgbClr val="000000"/>
                </a:solidFill>
                <a:latin typeface="Garamond" pitchFamily="1" panose="02020603050405020304"/>
              </a:rPr>
              <a:t>helping fund custom smart-homes for veterans who are </a:t>
            </a:r>
            <a:r>
              <a:rPr lang="en-US" sz="1200" spc="-20">
                <a:solidFill>
                  <a:srgbClr val="000000"/>
                </a:solidFill>
                <a:latin typeface="Garamond" pitchFamily="1" panose="02020603050405020304"/>
              </a:rPr>
              <a:t>disabled. </a:t>
            </a:r>
          </a:p>
          <a:p>
            <a:pPr marL="91440" marR="0" indent="0" algn="l">
              <a:lnSpc>
                <a:spcPts val="1300"/>
              </a:lnSpc>
              <a:spcBef>
                <a:spcPts val="445"/>
              </a:spcBef>
              <a:spcAft>
                <a:spcPts val="0"/>
              </a:spcAft>
            </a:pPr>
            <a:r>
              <a:rPr lang="en-US" sz="1200" b="1" spc="-45">
                <a:solidFill>
                  <a:srgbClr val="000000"/>
                </a:solidFill>
                <a:latin typeface="Garamond" pitchFamily="1" panose="02020603050405020304"/>
              </a:rPr>
              <a:t>Responding to Our Neighbors' Most Urgent Needs </a:t>
            </a:r>
          </a:p>
          <a:p>
            <a:pPr marL="91440" marR="182880" indent="0" algn="l">
              <a:lnSpc>
                <a:spcPts val="1200"/>
              </a:lnSpc>
              <a:spcBef>
                <a:spcPts val="415"/>
              </a:spcBef>
              <a:spcAft>
                <a:spcPts val="0"/>
              </a:spcAft>
            </a:pPr>
            <a:r>
              <a:rPr lang="en-US" sz="1200" spc="-25">
                <a:solidFill>
                  <a:srgbClr val="000000"/>
                </a:solidFill>
                <a:latin typeface="Garamond" pitchFamily="1" panose="02020603050405020304"/>
              </a:rPr>
              <a:t>The Knights of Columbus often responds to natural </a:t>
            </a:r>
            <a:r>
              <a:rPr lang="en-US" sz="1200" spc="-25">
                <a:solidFill>
                  <a:srgbClr val="000000"/>
                </a:solidFill>
                <a:latin typeface="Garamond" pitchFamily="1" panose="02020603050405020304"/>
              </a:rPr>
              <a:t>and man-made disasters that arise around the globe. </a:t>
            </a:r>
          </a:p>
          <a:p>
            <a:pPr marL="365760" marR="45720" indent="91440" algn="just">
              <a:lnSpc>
                <a:spcPts val="1200"/>
              </a:lnSpc>
              <a:spcBef>
                <a:spcPts val="520"/>
              </a:spcBef>
              <a:spcAft>
                <a:spcPts val="0"/>
              </a:spcAft>
              <a:buFont typeface="Symbol"/>
              <a:buChar char="·"/>
            </a:pPr>
            <a:r>
              <a:rPr lang="en-US" sz="1200" spc="0">
                <a:solidFill>
                  <a:srgbClr val="000000"/>
                </a:solidFill>
                <a:latin typeface="Garamond" pitchFamily="1" panose="02020603050405020304"/>
              </a:rPr>
              <a:t>Children in Haiti provided with rehabilitation and </a:t>
            </a:r>
            <a:r>
              <a:rPr lang="en-US" sz="1200" spc="0">
                <a:solidFill>
                  <a:srgbClr val="000000"/>
                </a:solidFill>
                <a:latin typeface="Garamond" pitchFamily="1" panose="02020603050405020304"/>
              </a:rPr>
              <a:t>prosthetics after a 2010 earthquake </a:t>
            </a:r>
          </a:p>
          <a:p>
            <a:pPr marL="365760" marR="45720" indent="91440" algn="just">
              <a:lnSpc>
                <a:spcPts val="1200"/>
              </a:lnSpc>
              <a:spcBef>
                <a:spcPts val="480"/>
              </a:spcBef>
              <a:spcAft>
                <a:spcPts val="0"/>
              </a:spcAft>
              <a:buFont typeface="Symbol"/>
              <a:buChar char="·"/>
            </a:pPr>
            <a:r>
              <a:rPr lang="en-US" sz="1200" spc="-30">
                <a:solidFill>
                  <a:srgbClr val="000000"/>
                </a:solidFill>
                <a:latin typeface="Garamond" pitchFamily="1" panose="02020603050405020304"/>
              </a:rPr>
              <a:t>Fishermen in the Philippines equipped with boats </a:t>
            </a:r>
            <a:r>
              <a:rPr lang="en-US" sz="1200" spc="-30">
                <a:solidFill>
                  <a:srgbClr val="000000"/>
                </a:solidFill>
                <a:latin typeface="Garamond" pitchFamily="1" panose="02020603050405020304"/>
              </a:rPr>
              <a:t>after Typhoon Haiyan ravaged the country in 2013 </a:t>
            </a:r>
          </a:p>
          <a:p>
            <a:pPr marL="365760" marR="0" indent="91440" algn="l">
              <a:lnSpc>
                <a:spcPts val="1200"/>
              </a:lnSpc>
              <a:spcBef>
                <a:spcPts val="505"/>
              </a:spcBef>
              <a:spcAft>
                <a:spcPts val="0"/>
              </a:spcAft>
              <a:buFont typeface="Symbol"/>
              <a:buChar char="·"/>
            </a:pPr>
            <a:r>
              <a:rPr lang="en-US" sz="1200" spc="-20">
                <a:solidFill>
                  <a:srgbClr val="000000"/>
                </a:solidFill>
                <a:latin typeface="Garamond" pitchFamily="1" panose="02020603050405020304"/>
              </a:rPr>
              <a:t>Victims of the devastating floods that hit southern </a:t>
            </a:r>
            <a:r>
              <a:rPr lang="en-US" sz="1200" spc="-20">
                <a:solidFill>
                  <a:srgbClr val="000000"/>
                </a:solidFill>
                <a:latin typeface="Garamond" pitchFamily="1" panose="02020603050405020304"/>
              </a:rPr>
              <a:t>Louisiana received support in the way of donations </a:t>
            </a:r>
            <a:r>
              <a:rPr lang="en-US" sz="1200" spc="-20">
                <a:solidFill>
                  <a:srgbClr val="000000"/>
                </a:solidFill>
                <a:latin typeface="Garamond" pitchFamily="1" panose="02020603050405020304"/>
              </a:rPr>
              <a:t>of money, food, supplies, rebuilding and assistance </a:t>
            </a:r>
            <a:r>
              <a:rPr lang="en-US" sz="1200" spc="-20">
                <a:solidFill>
                  <a:srgbClr val="000000"/>
                </a:solidFill>
                <a:latin typeface="Garamond" pitchFamily="1" panose="02020603050405020304"/>
              </a:rPr>
              <a:t>in finding temporary housing </a:t>
            </a:r>
          </a:p>
          <a:p>
            <a:pPr marL="91440" marR="91440" indent="0" algn="l">
              <a:lnSpc>
                <a:spcPts val="1200"/>
              </a:lnSpc>
              <a:spcBef>
                <a:spcPts val="505"/>
              </a:spcBef>
              <a:spcAft>
                <a:spcPts val="0"/>
              </a:spcAft>
            </a:pPr>
            <a:r>
              <a:rPr lang="en-US" sz="1200" spc="0">
                <a:solidFill>
                  <a:srgbClr val="000000"/>
                </a:solidFill>
                <a:latin typeface="Garamond" pitchFamily="1" panose="02020603050405020304"/>
              </a:rPr>
              <a:t>The Knights of Columbus helps build a culture of life </a:t>
            </a:r>
            <a:r>
              <a:rPr lang="en-US" sz="1200" spc="0">
                <a:solidFill>
                  <a:srgbClr val="000000"/>
                </a:solidFill>
                <a:latin typeface="Garamond" pitchFamily="1" panose="02020603050405020304"/>
              </a:rPr>
              <a:t>through its partnership with Special Olympics. </a:t>
            </a:r>
          </a:p>
          <a:p>
            <a:pPr marL="365760" marR="685800" indent="91440" algn="l">
              <a:lnSpc>
                <a:spcPts val="1200"/>
              </a:lnSpc>
              <a:spcBef>
                <a:spcPts val="470"/>
              </a:spcBef>
              <a:spcAft>
                <a:spcPts val="0"/>
              </a:spcAft>
              <a:buFont typeface="Symbol"/>
              <a:buChar char="·"/>
            </a:pPr>
            <a:r>
              <a:rPr lang="en-US" sz="1200" spc="0">
                <a:solidFill>
                  <a:srgbClr val="000000"/>
                </a:solidFill>
                <a:latin typeface="Garamond" pitchFamily="1" panose="02020603050405020304"/>
              </a:rPr>
              <a:t>Sponsorship of athletes participating in </a:t>
            </a:r>
            <a:r>
              <a:rPr lang="en-US" sz="1200" spc="0">
                <a:solidFill>
                  <a:srgbClr val="000000"/>
                </a:solidFill>
                <a:latin typeface="Garamond" pitchFamily="1" panose="02020603050405020304"/>
              </a:rPr>
              <a:t>2015 Summer World Games </a:t>
            </a:r>
          </a:p>
          <a:p>
            <a:pPr marL="365760" marR="502920" indent="91440" algn="l">
              <a:lnSpc>
                <a:spcPts val="1200"/>
              </a:lnSpc>
              <a:spcBef>
                <a:spcPts val="490"/>
              </a:spcBef>
              <a:spcAft>
                <a:spcPts val="0"/>
              </a:spcAft>
              <a:buFont typeface="Symbol"/>
              <a:buChar char="·"/>
            </a:pPr>
            <a:r>
              <a:rPr lang="en-US" sz="1200" spc="0">
                <a:solidFill>
                  <a:srgbClr val="000000"/>
                </a:solidFill>
                <a:latin typeface="Garamond" pitchFamily="1" panose="02020603050405020304"/>
              </a:rPr>
              <a:t>Millions of dollars raised and thousands of </a:t>
            </a:r>
            <a:r>
              <a:rPr lang="en-US" sz="1200" spc="0">
                <a:solidFill>
                  <a:srgbClr val="000000"/>
                </a:solidFill>
                <a:latin typeface="Garamond" pitchFamily="1" panose="02020603050405020304"/>
              </a:rPr>
              <a:t>volunteer hours donated </a:t>
            </a:r>
          </a:p>
          <a:p>
            <a:pPr marL="91440" marR="274320" indent="0" algn="l">
              <a:lnSpc>
                <a:spcPts val="1200"/>
              </a:lnSpc>
              <a:spcBef>
                <a:spcPts val="525"/>
              </a:spcBef>
              <a:spcAft>
                <a:spcPts val="0"/>
              </a:spcAft>
            </a:pPr>
            <a:r>
              <a:rPr lang="en-US" sz="1200" spc="-35">
                <a:solidFill>
                  <a:srgbClr val="000000"/>
                </a:solidFill>
                <a:latin typeface="Garamond" pitchFamily="1" panose="02020603050405020304"/>
              </a:rPr>
              <a:t>The Knights of Columbus has begun the Christian </a:t>
            </a:r>
            <a:r>
              <a:rPr lang="en-US" sz="1200" spc="-35">
                <a:solidFill>
                  <a:srgbClr val="000000"/>
                </a:solidFill>
                <a:latin typeface="Garamond" pitchFamily="1" panose="02020603050405020304"/>
              </a:rPr>
              <a:t>Refugee Relief Fund. </a:t>
            </a:r>
          </a:p>
          <a:p>
            <a:pPr marL="365760" marR="182880" indent="91440" algn="l">
              <a:lnSpc>
                <a:spcPts val="1200"/>
              </a:lnSpc>
              <a:spcBef>
                <a:spcPts val="470"/>
              </a:spcBef>
              <a:spcAft>
                <a:spcPts val="0"/>
              </a:spcAft>
              <a:buFont typeface="Symbol"/>
              <a:buChar char="·"/>
            </a:pPr>
            <a:r>
              <a:rPr lang="en-US" sz="1200" spc="0">
                <a:solidFill>
                  <a:srgbClr val="000000"/>
                </a:solidFill>
                <a:latin typeface="Garamond" pitchFamily="1" panose="02020603050405020304"/>
              </a:rPr>
              <a:t>More than $13 million provided to care for the </a:t>
            </a:r>
            <a:r>
              <a:rPr lang="en-US" sz="1200" spc="0">
                <a:solidFill>
                  <a:srgbClr val="000000"/>
                </a:solidFill>
                <a:latin typeface="Garamond" pitchFamily="1" panose="02020603050405020304"/>
              </a:rPr>
              <a:t>thousands suffering religious persecution in the </a:t>
            </a:r>
          </a:p>
        </p:txBody>
      </p:sp>
      <p:sp>
        <p:nvSpPr>
          <p:cNvPr id="12" name=""/>
          <p:cNvSpPr/>
          <p:nvPr>
            <p:ph type="body" idx="10"/>
          </p:nvPr>
        </p:nvSpPr>
        <p:spPr>
          <a:xfrm>
            <a:off x="3325495" y="6028690"/>
            <a:ext cx="1630680" cy="1320165"/>
          </a:xfrm>
          <a:prstGeom prst="rect">
            <a:avLst/>
          </a:prstGeom>
          <a:noFill/>
          <a:ln w="0" cmpd="sng">
            <a:noFill/>
            <a:prstDash val="solid"/>
          </a:ln>
        </p:spPr>
        <p:txBody>
          <a:bodyPr vert="horz" lIns="0" tIns="0" rIns="0" bIns="0" anchor="t"/>
          <a:lstStyle/>
          <a:p>
            <a:pPr marL="365760" marR="182880" indent="0" algn="l">
              <a:lnSpc>
                <a:spcPts val="1200"/>
              </a:lnSpc>
              <a:spcAft>
                <a:spcPts val="0"/>
              </a:spcAft>
            </a:pPr>
            <a:r>
              <a:rPr lang="en-US" sz="1200" spc="0">
                <a:solidFill>
                  <a:srgbClr val="000000"/>
                </a:solidFill>
                <a:latin typeface="Garamond" pitchFamily="1" panose="02020603050405020304"/>
              </a:rPr>
              <a:t>Middle East </a:t>
            </a:r>
          </a:p>
          <a:p>
            <a:pPr marL="365760" marR="0" indent="91440" algn="l">
              <a:lnSpc>
                <a:spcPts val="1200"/>
              </a:lnSpc>
              <a:spcBef>
                <a:spcPts val="490"/>
              </a:spcBef>
              <a:spcAft>
                <a:spcPts val="0"/>
              </a:spcAft>
              <a:buFont typeface="Symbol"/>
              <a:buChar char="·"/>
            </a:pPr>
            <a:r>
              <a:rPr lang="en-US" sz="1200" spc="-35">
                <a:solidFill>
                  <a:srgbClr val="000000"/>
                </a:solidFill>
                <a:latin typeface="Garamond" pitchFamily="1" panose="02020603050405020304"/>
              </a:rPr>
              <a:t>A month's amount of </a:t>
            </a:r>
            <a:r>
              <a:rPr lang="en-US" sz="1200" spc="-35">
                <a:solidFill>
                  <a:srgbClr val="000000"/>
                </a:solidFill>
                <a:latin typeface="Garamond" pitchFamily="1" panose="02020603050405020304"/>
              </a:rPr>
              <a:t>food supplied to </a:t>
            </a:r>
            <a:r>
              <a:rPr lang="en-US" sz="1200" spc="-35">
                <a:solidFill>
                  <a:srgbClr val="000000"/>
                </a:solidFill>
                <a:latin typeface="Garamond" pitchFamily="1" panose="02020603050405020304"/>
              </a:rPr>
              <a:t>13,500 refugees in Iraq </a:t>
            </a:r>
          </a:p>
          <a:p>
            <a:pPr marL="365760" marR="0" indent="91440" algn="l">
              <a:lnSpc>
                <a:spcPts val="1200"/>
              </a:lnSpc>
              <a:spcBef>
                <a:spcPts val="315"/>
              </a:spcBef>
              <a:spcAft>
                <a:spcPts val="0"/>
              </a:spcAft>
              <a:buFont typeface="Symbol"/>
              <a:buChar char="·"/>
            </a:pPr>
            <a:r>
              <a:rPr lang="en-US" sz="1200" spc="-20">
                <a:solidFill>
                  <a:srgbClr val="000000"/>
                </a:solidFill>
                <a:latin typeface="Garamond" pitchFamily="1" panose="02020603050405020304"/>
              </a:rPr>
              <a:t>More than $1,000,000 </a:t>
            </a:r>
            <a:r>
              <a:rPr lang="en-US" sz="1200" spc="-20">
                <a:solidFill>
                  <a:srgbClr val="000000"/>
                </a:solidFill>
                <a:latin typeface="Garamond" pitchFamily="1" panose="02020603050405020304"/>
              </a:rPr>
              <a:t>donated to relief </a:t>
            </a:r>
            <a:r>
              <a:rPr lang="en-US" sz="1200" spc="-20">
                <a:solidFill>
                  <a:srgbClr val="000000"/>
                </a:solidFill>
                <a:latin typeface="Garamond" pitchFamily="1" panose="02020603050405020304"/>
              </a:rPr>
              <a:t>efforts in Ukraine </a:t>
            </a:r>
            <a:r>
              <a:rPr lang="en-US" sz="1200" spc="-20">
                <a:solidFill>
                  <a:srgbClr val="000000"/>
                </a:solidFill>
                <a:latin typeface="Garamond" pitchFamily="1" panose="02020603050405020304"/>
              </a:rPr>
              <a:t>since 2014 </a:t>
            </a:r>
          </a:p>
        </p:txBody>
      </p:sp>
    </p:spTree>
  </p:cSld>
  <p:clrMapOvr>
    <a:masterClrMapping/>
  </p:clrMapOvr>
</p:sldLayout>
</file>

<file path=ppt/slideLayouts/slideLayout3.xml><?xml version="1.0" encoding="utf-8"?>
<p:sldLayout xmlns:p="http://schemas.openxmlformats.org/presentationml/2006/main" xmlns:r="http://schemas.openxmlformats.org/officeDocument/2006/relationships" xmlns:a="http://schemas.openxmlformats.org/drawingml/2006/main" xmlns:dc="http://purl.org/dc/elements/1.1/" xmlns:cp="http://schemas.openxmlformats.org/package/2006/metadata/core-properties">
  <p:cSld name="layout 3">
    <p:bg>
      <p:bgPr>
        <a:solidFill>
          <a:schemeClr val="bg1">
            <a:alpha val="100000"/>
          </a:schemeClr>
        </a:solidFill>
      </p:bgPr>
    </p:bg>
    <p:spTree>
      <p:nvGrpSpPr>
        <p:cNvPr id="1" name=""/>
        <p:cNvGrpSpPr/>
        <p:nvPr/>
      </p:nvGrpSpPr>
      <p:grpSpPr>
        <a:xfrm>
          <a:off x="0" y="0"/>
          <a:ext cx="0" cy="0"/>
          <a:chOff x="0" y="0"/>
          <a:chExt cx="0" cy="0"/>
        </a:xfrm>
      </p:grpSpPr>
      <p:sp>
        <p:nvSpPr>
          <p:cNvPr id="4" name=""/>
          <p:cNvSpPr/>
          <p:nvPr>
            <p:ph type="body" idx="10"/>
          </p:nvPr>
        </p:nvSpPr>
        <p:spPr>
          <a:xfrm>
            <a:off x="121920" y="0"/>
            <a:ext cx="5575300" cy="341630"/>
          </a:xfrm>
          <a:prstGeom prst="rect">
            <a:avLst/>
          </a:prstGeom>
          <a:noFill/>
          <a:ln w="0" cmpd="sng">
            <a:noFill/>
            <a:prstDash val="solid"/>
          </a:ln>
        </p:spPr>
        <p:txBody>
          <a:bodyPr vert="horz" lIns="0" tIns="0" rIns="0" bIns="0" anchor="t">
            <a:normAutofit fontScale="90000"/>
          </a:bodyPr>
          <a:lstStyle/>
          <a:p>
            <a:pPr marL="0" marR="0" indent="0" algn="l">
              <a:lnSpc>
                <a:spcPts val="2700"/>
              </a:lnSpc>
              <a:spcAft>
                <a:spcPts val="0"/>
              </a:spcAft>
            </a:pPr>
            <a:r>
              <a:rPr lang="en-US" sz="2950" b="1" spc="85">
                <a:solidFill>
                  <a:srgbClr val="FFFFFF"/>
                </a:solidFill>
                <a:latin typeface="Garamond" pitchFamily="1" panose="02020603050405020304"/>
              </a:rPr>
              <a:t>Protecting Families for Generations </a:t>
            </a:r>
          </a:p>
        </p:txBody>
      </p:sp>
      <p:sp>
        <p:nvSpPr>
          <p:cNvPr id="5" name=""/>
          <p:cNvSpPr/>
          <p:nvPr>
            <p:ph type="body" idx="10"/>
          </p:nvPr>
        </p:nvSpPr>
        <p:spPr>
          <a:xfrm>
            <a:off x="99060" y="484505"/>
            <a:ext cx="3429000" cy="4389120"/>
          </a:xfrm>
          <a:prstGeom prst="rect">
            <a:avLst/>
          </a:prstGeom>
          <a:noFill/>
          <a:ln w="0" cmpd="sng">
            <a:noFill/>
            <a:prstDash val="solid"/>
          </a:ln>
        </p:spPr>
        <p:txBody>
          <a:bodyPr vert="horz" lIns="0" tIns="0" rIns="0" bIns="0" anchor="t">
            <a:normAutofit fontScale="90000"/>
          </a:bodyPr>
          <a:lstStyle/>
          <a:p>
            <a:pPr marL="0" marR="0" indent="0" algn="ctr">
              <a:lnSpc>
                <a:spcPts val="1700"/>
              </a:lnSpc>
              <a:spcAft>
                <a:spcPts val="0"/>
              </a:spcAft>
            </a:pPr>
            <a:r>
              <a:rPr lang="en-US" sz="1900" b="1" spc="0">
                <a:solidFill>
                  <a:srgbClr val="000000"/>
                </a:solidFill>
                <a:latin typeface="Garamond" pitchFamily="1" panose="02020603050405020304"/>
              </a:rPr>
              <a:t>Insurance for </a:t>
            </a:r>
          </a:p>
          <a:p>
            <a:pPr marL="0" marR="0" indent="0" algn="r">
              <a:lnSpc>
                <a:spcPts val="1800"/>
              </a:lnSpc>
              <a:spcBef>
                <a:spcPts val="0"/>
              </a:spcBef>
              <a:spcAft>
                <a:spcPts val="0"/>
              </a:spcAft>
            </a:pPr>
            <a:r>
              <a:rPr lang="en-US" sz="1900" b="1" spc="0">
                <a:solidFill>
                  <a:srgbClr val="000000"/>
                </a:solidFill>
                <a:latin typeface="Garamond" pitchFamily="1" panose="02020603050405020304"/>
              </a:rPr>
              <a:t>Brother Knights by Brother Knights </a:t>
            </a:r>
          </a:p>
          <a:p>
            <a:pPr marL="0" marR="0" indent="0" algn="l">
              <a:lnSpc>
                <a:spcPts val="1300"/>
              </a:lnSpc>
              <a:spcBef>
                <a:spcPts val="635"/>
              </a:spcBef>
              <a:spcAft>
                <a:spcPts val="0"/>
              </a:spcAft>
            </a:pPr>
            <a:r>
              <a:rPr lang="en-US" sz="1250" b="1" spc="-15">
                <a:solidFill>
                  <a:srgbClr val="000000"/>
                </a:solidFill>
                <a:latin typeface="Garamond" pitchFamily="1" panose="02020603050405020304"/>
              </a:rPr>
              <a:t>Affordable Protection for Catholic Families </a:t>
            </a:r>
          </a:p>
          <a:p>
            <a:pPr marL="0" marR="0" indent="0" algn="l">
              <a:lnSpc>
                <a:spcPts val="1100"/>
              </a:lnSpc>
              <a:spcBef>
                <a:spcPts val="505"/>
              </a:spcBef>
              <a:spcAft>
                <a:spcPts val="0"/>
              </a:spcAft>
            </a:pPr>
            <a:r>
              <a:rPr lang="en-US" sz="1250" spc="-20">
                <a:solidFill>
                  <a:srgbClr val="000000"/>
                </a:solidFill>
                <a:latin typeface="Garamond" pitchFamily="1" panose="02020603050405020304"/>
              </a:rPr>
              <a:t>T</a:t>
            </a:r>
            <a:r>
              <a:rPr lang="en-US" sz="1250" spc="-20">
                <a:solidFill>
                  <a:srgbClr val="000000"/>
                </a:solidFill>
                <a:latin typeface="Garamond" pitchFamily="1" panose="02020603050405020304"/>
              </a:rPr>
              <a:t>he Knights of Columbus offers a complete portfolio of </a:t>
            </a:r>
            <a:r>
              <a:rPr lang="en-US" sz="1250" spc="-20">
                <a:solidFill>
                  <a:srgbClr val="000000"/>
                </a:solidFill>
                <a:latin typeface="Garamond" pitchFamily="1" panose="02020603050405020304"/>
              </a:rPr>
              <a:t>top-quality products to members and their eligible </a:t>
            </a:r>
            <a:r>
              <a:rPr lang="en-US" sz="1250" spc="-20">
                <a:solidFill>
                  <a:srgbClr val="000000"/>
                </a:solidFill>
                <a:latin typeface="Garamond" pitchFamily="1" panose="02020603050405020304"/>
              </a:rPr>
              <a:t>family members. </a:t>
            </a:r>
          </a:p>
          <a:p>
            <a:pPr marL="320040" marR="0" indent="91440" algn="l">
              <a:lnSpc>
                <a:spcPts val="1400"/>
              </a:lnSpc>
              <a:spcBef>
                <a:spcPts val="265"/>
              </a:spcBef>
              <a:spcAft>
                <a:spcPts val="0"/>
              </a:spcAft>
              <a:buFont typeface="Symbol"/>
              <a:buChar char="·"/>
            </a:pPr>
            <a:r>
              <a:rPr lang="en-US" sz="1250" spc="-15">
                <a:solidFill>
                  <a:srgbClr val="000000"/>
                </a:solidFill>
                <a:latin typeface="Garamond" pitchFamily="1" panose="02020603050405020304"/>
              </a:rPr>
              <a:t>Permanent Insurance </a:t>
            </a:r>
          </a:p>
          <a:p>
            <a:pPr marL="320040" marR="0" indent="91440" algn="l">
              <a:lnSpc>
                <a:spcPts val="1400"/>
              </a:lnSpc>
              <a:spcBef>
                <a:spcPts val="295"/>
              </a:spcBef>
              <a:spcAft>
                <a:spcPts val="0"/>
              </a:spcAft>
              <a:buFont typeface="Symbol"/>
              <a:buChar char="·"/>
            </a:pPr>
            <a:r>
              <a:rPr lang="en-US" sz="1250" spc="-20">
                <a:solidFill>
                  <a:srgbClr val="000000"/>
                </a:solidFill>
                <a:latin typeface="Garamond" pitchFamily="1" panose="02020603050405020304"/>
              </a:rPr>
              <a:t>Term Insurance </a:t>
            </a:r>
          </a:p>
          <a:p>
            <a:pPr marL="320040" marR="0" indent="91440" algn="l">
              <a:lnSpc>
                <a:spcPts val="1400"/>
              </a:lnSpc>
              <a:spcBef>
                <a:spcPts val="305"/>
              </a:spcBef>
              <a:spcAft>
                <a:spcPts val="0"/>
              </a:spcAft>
              <a:buFont typeface="Symbol"/>
              <a:buChar char="·"/>
            </a:pPr>
            <a:r>
              <a:rPr lang="en-US" sz="1250" spc="-15">
                <a:solidFill>
                  <a:srgbClr val="000000"/>
                </a:solidFill>
                <a:latin typeface="Garamond" pitchFamily="1" panose="02020603050405020304"/>
              </a:rPr>
              <a:t>Disability Income Insurance </a:t>
            </a:r>
          </a:p>
          <a:p>
            <a:pPr marL="320040" marR="0" indent="91440" algn="l">
              <a:lnSpc>
                <a:spcPts val="1400"/>
              </a:lnSpc>
              <a:spcBef>
                <a:spcPts val="275"/>
              </a:spcBef>
              <a:spcAft>
                <a:spcPts val="0"/>
              </a:spcAft>
              <a:buFont typeface="Symbol"/>
              <a:buChar char="·"/>
            </a:pPr>
            <a:r>
              <a:rPr lang="en-US" sz="1250" spc="-30">
                <a:solidFill>
                  <a:srgbClr val="000000"/>
                </a:solidFill>
                <a:latin typeface="Garamond" pitchFamily="1" panose="02020603050405020304"/>
              </a:rPr>
              <a:t>Long-Term Care Insurance </a:t>
            </a:r>
          </a:p>
          <a:p>
            <a:pPr marL="320040" marR="0" indent="91440" algn="l">
              <a:lnSpc>
                <a:spcPts val="1400"/>
              </a:lnSpc>
              <a:spcBef>
                <a:spcPts val="285"/>
              </a:spcBef>
              <a:spcAft>
                <a:spcPts val="0"/>
              </a:spcAft>
              <a:buFont typeface="Symbol"/>
              <a:buChar char="·"/>
            </a:pPr>
            <a:r>
              <a:rPr lang="en-US" sz="1250" spc="-5">
                <a:solidFill>
                  <a:srgbClr val="000000"/>
                </a:solidFill>
                <a:latin typeface="Garamond" pitchFamily="1" panose="02020603050405020304"/>
              </a:rPr>
              <a:t>Retirement Annuities </a:t>
            </a:r>
          </a:p>
          <a:p>
            <a:pPr marL="0" marR="0" indent="0" algn="l">
              <a:lnSpc>
                <a:spcPts val="1100"/>
              </a:lnSpc>
              <a:spcBef>
                <a:spcPts val="525"/>
              </a:spcBef>
              <a:spcAft>
                <a:spcPts val="0"/>
              </a:spcAft>
            </a:pPr>
            <a:r>
              <a:rPr lang="en-US" sz="1250" spc="0">
                <a:solidFill>
                  <a:srgbClr val="000000"/>
                </a:solidFill>
                <a:latin typeface="Garamond" pitchFamily="1" panose="02020603050405020304"/>
              </a:rPr>
              <a:t>In addition, members are also eligible for a number of free </a:t>
            </a:r>
            <a:r>
              <a:rPr lang="en-US" sz="1250" spc="0">
                <a:solidFill>
                  <a:srgbClr val="000000"/>
                </a:solidFill>
                <a:latin typeface="Garamond" pitchFamily="1" panose="02020603050405020304"/>
              </a:rPr>
              <a:t>fraternal benefits and complimentary services, such as a </a:t>
            </a:r>
            <a:r>
              <a:rPr lang="en-US" sz="1250" spc="0">
                <a:solidFill>
                  <a:srgbClr val="000000"/>
                </a:solidFill>
                <a:latin typeface="Garamond" pitchFamily="1" panose="02020603050405020304"/>
              </a:rPr>
              <a:t>financial needs analysis and the </a:t>
            </a:r>
            <a:r>
              <a:rPr lang="en-US" sz="1250" i="1" spc="0">
                <a:solidFill>
                  <a:srgbClr val="000000"/>
                </a:solidFill>
                <a:latin typeface="Garamond" pitchFamily="1" panose="02020603050405020304"/>
              </a:rPr>
              <a:t>Knights of Columbus </a:t>
            </a:r>
            <a:r>
              <a:rPr lang="en-US" sz="1250" i="1" spc="0">
                <a:solidFill>
                  <a:srgbClr val="000000"/>
                </a:solidFill>
                <a:latin typeface="Garamond" pitchFamily="1" panose="02020603050405020304"/>
              </a:rPr>
              <a:t>Personal Planning Workbook. </a:t>
            </a:r>
          </a:p>
          <a:p>
            <a:pPr marL="0" marR="0" indent="0" algn="l">
              <a:lnSpc>
                <a:spcPts val="1300"/>
              </a:lnSpc>
              <a:spcBef>
                <a:spcPts val="415"/>
              </a:spcBef>
              <a:spcAft>
                <a:spcPts val="0"/>
              </a:spcAft>
            </a:pPr>
            <a:r>
              <a:rPr lang="en-US" sz="1250" b="1" spc="-20">
                <a:solidFill>
                  <a:srgbClr val="000000"/>
                </a:solidFill>
                <a:latin typeface="Garamond" pitchFamily="1" panose="02020603050405020304"/>
              </a:rPr>
              <a:t>Founded by a Priest to Protect Catholic Families </a:t>
            </a:r>
          </a:p>
          <a:p>
            <a:pPr marL="0" marR="91440" indent="0" algn="l">
              <a:lnSpc>
                <a:spcPts val="1100"/>
              </a:lnSpc>
              <a:spcBef>
                <a:spcPts val="490"/>
              </a:spcBef>
              <a:spcAft>
                <a:spcPts val="0"/>
              </a:spcAft>
            </a:pPr>
            <a:r>
              <a:rPr lang="en-US" sz="1250" spc="-40">
                <a:solidFill>
                  <a:srgbClr val="000000"/>
                </a:solidFill>
                <a:latin typeface="Garamond" pitchFamily="1" panose="02020603050405020304"/>
              </a:rPr>
              <a:t>From its beginning, the Knights of Columbus has been in </a:t>
            </a:r>
            <a:r>
              <a:rPr lang="en-US" sz="1250" spc="-40">
                <a:solidFill>
                  <a:srgbClr val="000000"/>
                </a:solidFill>
                <a:latin typeface="Garamond" pitchFamily="1" panose="02020603050405020304"/>
              </a:rPr>
              <a:t>the business of providing financial protection to members </a:t>
            </a:r>
            <a:r>
              <a:rPr lang="en-US" sz="1250" spc="-40">
                <a:solidFill>
                  <a:srgbClr val="000000"/>
                </a:solidFill>
                <a:latin typeface="Garamond" pitchFamily="1" panose="02020603050405020304"/>
              </a:rPr>
              <a:t>and their families. In the 1880s, our venerable founder, </a:t>
            </a:r>
            <a:r>
              <a:rPr lang="en-US" sz="1250" spc="-40">
                <a:solidFill>
                  <a:srgbClr val="000000"/>
                </a:solidFill>
                <a:latin typeface="Garamond" pitchFamily="1" panose="02020603050405020304"/>
              </a:rPr>
              <a:t>Father Michael J. McGivney, initiated a "pass-the-hat" </a:t>
            </a:r>
            <a:r>
              <a:rPr lang="en-US" sz="1250" spc="-40">
                <a:solidFill>
                  <a:srgbClr val="000000"/>
                </a:solidFill>
                <a:latin typeface="Garamond" pitchFamily="1" panose="02020603050405020304"/>
              </a:rPr>
              <a:t>system to help provide for widows and orphans. </a:t>
            </a:r>
          </a:p>
          <a:p>
            <a:pPr marL="0" marR="0" indent="0" algn="l">
              <a:lnSpc>
                <a:spcPts val="1200"/>
              </a:lnSpc>
              <a:spcBef>
                <a:spcPts val="485"/>
              </a:spcBef>
              <a:spcAft>
                <a:spcPts val="0"/>
              </a:spcAft>
            </a:pPr>
            <a:r>
              <a:rPr lang="en-US" sz="1250" spc="0">
                <a:solidFill>
                  <a:srgbClr val="000000"/>
                </a:solidFill>
                <a:latin typeface="Garamond" pitchFamily="1" panose="02020603050405020304"/>
              </a:rPr>
              <a:t>Today, the Knights of Columbus remains committed to </a:t>
            </a:r>
            <a:r>
              <a:rPr lang="en-US" sz="1250" spc="0">
                <a:solidFill>
                  <a:srgbClr val="000000"/>
                </a:solidFill>
                <a:latin typeface="Garamond" pitchFamily="1" panose="02020603050405020304"/>
              </a:rPr>
              <a:t>his founding vision of financial protection through its top-</a:t>
            </a:r>
            <a:r>
              <a:rPr lang="en-US" sz="1250" spc="0">
                <a:solidFill>
                  <a:srgbClr val="000000"/>
                </a:solidFill>
                <a:latin typeface="Garamond" pitchFamily="1" panose="02020603050405020304"/>
              </a:rPr>
              <a:t>rated, multi-billion dollar insurance program. </a:t>
            </a:r>
          </a:p>
        </p:txBody>
      </p:sp>
      <p:sp>
        <p:nvSpPr>
          <p:cNvPr id="6" name=""/>
          <p:cNvSpPr/>
          <p:nvPr>
            <p:ph type="body" idx="10"/>
          </p:nvPr>
        </p:nvSpPr>
        <p:spPr>
          <a:xfrm>
            <a:off x="99060" y="4873625"/>
            <a:ext cx="1873250" cy="2356485"/>
          </a:xfrm>
          <a:prstGeom prst="rect">
            <a:avLst/>
          </a:prstGeom>
          <a:noFill/>
          <a:ln w="0" cmpd="sng">
            <a:noFill/>
            <a:prstDash val="solid"/>
          </a:ln>
        </p:spPr>
        <p:txBody>
          <a:bodyPr vert="horz" lIns="0" tIns="66040" rIns="0" bIns="0" anchor="t"/>
          <a:lstStyle/>
          <a:p>
            <a:pPr marL="320040" marR="0" indent="91440" algn="l">
              <a:lnSpc>
                <a:spcPts val="1200"/>
              </a:lnSpc>
              <a:spcAft>
                <a:spcPts val="0"/>
              </a:spcAft>
              <a:buFont typeface="Symbol"/>
              <a:buChar char="·"/>
            </a:pPr>
            <a:r>
              <a:rPr lang="en-US" sz="1250" spc="0">
                <a:solidFill>
                  <a:srgbClr val="000000"/>
                </a:solidFill>
                <a:latin typeface="Garamond" pitchFamily="1" panose="02020603050405020304"/>
              </a:rPr>
              <a:t>41 consecutive years of </a:t>
            </a:r>
            <a:r>
              <a:rPr lang="en-US" sz="1250" spc="0">
                <a:solidFill>
                  <a:srgbClr val="000000"/>
                </a:solidFill>
                <a:latin typeface="Garamond" pitchFamily="1" panose="02020603050405020304"/>
              </a:rPr>
              <a:t>A.M. Best's highest rating, </a:t>
            </a:r>
            <a:r>
              <a:rPr lang="en-US" sz="1250" spc="0">
                <a:solidFill>
                  <a:srgbClr val="000000"/>
                </a:solidFill>
                <a:latin typeface="Garamond" pitchFamily="1" panose="02020603050405020304"/>
              </a:rPr>
              <a:t>A++ (Superior), for </a:t>
            </a:r>
            <a:r>
              <a:rPr lang="en-US" sz="1250" spc="0">
                <a:solidFill>
                  <a:srgbClr val="000000"/>
                </a:solidFill>
                <a:latin typeface="Garamond" pitchFamily="1" panose="02020603050405020304"/>
              </a:rPr>
              <a:t>financial strength </a:t>
            </a:r>
          </a:p>
          <a:p>
            <a:pPr marL="320040" marR="182880" indent="91440" algn="l">
              <a:lnSpc>
                <a:spcPts val="1200"/>
              </a:lnSpc>
              <a:spcBef>
                <a:spcPts val="510"/>
              </a:spcBef>
              <a:spcAft>
                <a:spcPts val="0"/>
              </a:spcAft>
              <a:buFont typeface="Symbol"/>
              <a:buChar char="·"/>
            </a:pPr>
            <a:r>
              <a:rPr lang="en-US" sz="1250" spc="-35">
                <a:solidFill>
                  <a:srgbClr val="000000"/>
                </a:solidFill>
                <a:latin typeface="Garamond" pitchFamily="1" panose="02020603050405020304"/>
              </a:rPr>
              <a:t>Fortune 1000 company </a:t>
            </a:r>
            <a:r>
              <a:rPr lang="en-US" sz="1250" spc="-35">
                <a:solidFill>
                  <a:srgbClr val="000000"/>
                </a:solidFill>
                <a:latin typeface="Garamond" pitchFamily="1" panose="02020603050405020304"/>
              </a:rPr>
              <a:t>with more than $105 </a:t>
            </a:r>
            <a:r>
              <a:rPr lang="en-US" sz="1250" spc="-35">
                <a:solidFill>
                  <a:srgbClr val="000000"/>
                </a:solidFill>
                <a:latin typeface="Garamond" pitchFamily="1" panose="02020603050405020304"/>
              </a:rPr>
              <a:t>billion of life insurance </a:t>
            </a:r>
            <a:r>
              <a:rPr lang="en-US" sz="1250" spc="-35">
                <a:solidFill>
                  <a:srgbClr val="000000"/>
                </a:solidFill>
                <a:latin typeface="Garamond" pitchFamily="1" panose="02020603050405020304"/>
              </a:rPr>
              <a:t>in force </a:t>
            </a:r>
          </a:p>
          <a:p>
            <a:pPr marL="320040" marR="0" indent="91440" algn="l">
              <a:lnSpc>
                <a:spcPts val="1200"/>
              </a:lnSpc>
              <a:spcBef>
                <a:spcPts val="535"/>
              </a:spcBef>
              <a:spcAft>
                <a:spcPts val="0"/>
              </a:spcAft>
              <a:buFont typeface="Symbol"/>
              <a:buChar char="·"/>
            </a:pPr>
            <a:r>
              <a:rPr lang="en-US" sz="1250" spc="-30">
                <a:solidFill>
                  <a:srgbClr val="000000"/>
                </a:solidFill>
                <a:latin typeface="Garamond" pitchFamily="1" panose="02020603050405020304"/>
              </a:rPr>
              <a:t>50th largest life insurer in </a:t>
            </a:r>
            <a:r>
              <a:rPr lang="en-US" sz="1250" spc="-30">
                <a:solidFill>
                  <a:srgbClr val="000000"/>
                </a:solidFill>
                <a:latin typeface="Garamond" pitchFamily="1" panose="02020603050405020304"/>
              </a:rPr>
              <a:t>North America (ranked by </a:t>
            </a:r>
            <a:r>
              <a:rPr lang="en-US" sz="1250" spc="-30">
                <a:solidFill>
                  <a:srgbClr val="000000"/>
                </a:solidFill>
                <a:latin typeface="Garamond" pitchFamily="1" panose="02020603050405020304"/>
              </a:rPr>
              <a:t>Best's Statistical Study </a:t>
            </a:r>
            <a:r>
              <a:rPr lang="en-US" sz="1250" spc="-30">
                <a:solidFill>
                  <a:srgbClr val="000000"/>
                </a:solidFill>
                <a:latin typeface="Garamond" pitchFamily="1" panose="02020603050405020304"/>
              </a:rPr>
              <a:t>according to assets) </a:t>
            </a:r>
          </a:p>
          <a:p>
            <a:pPr marL="320040" marR="365760" indent="91440" algn="l">
              <a:lnSpc>
                <a:spcPts val="1200"/>
              </a:lnSpc>
              <a:spcBef>
                <a:spcPts val="345"/>
              </a:spcBef>
              <a:spcAft>
                <a:spcPts val="0"/>
              </a:spcAft>
              <a:buFont typeface="Symbol"/>
              <a:buChar char="·"/>
            </a:pPr>
            <a:r>
              <a:rPr lang="en-US" sz="1250" spc="-30">
                <a:solidFill>
                  <a:srgbClr val="000000"/>
                </a:solidFill>
                <a:latin typeface="Garamond" pitchFamily="1" panose="02020603050405020304"/>
              </a:rPr>
              <a:t>More than 2 million </a:t>
            </a:r>
            <a:r>
              <a:rPr lang="en-US" sz="1250" spc="-30">
                <a:solidFill>
                  <a:srgbClr val="000000"/>
                </a:solidFill>
                <a:latin typeface="Garamond" pitchFamily="1" panose="02020603050405020304"/>
              </a:rPr>
              <a:t>active contracts </a:t>
            </a:r>
          </a:p>
        </p:txBody>
      </p:sp>
      <p:sp>
        <p:nvSpPr>
          <p:cNvPr id="7" name=""/>
          <p:cNvSpPr/>
          <p:nvPr>
            <p:ph type="body" idx="10"/>
          </p:nvPr>
        </p:nvSpPr>
        <p:spPr>
          <a:xfrm>
            <a:off x="3952875" y="484505"/>
            <a:ext cx="3399155" cy="1981200"/>
          </a:xfrm>
          <a:prstGeom prst="rect">
            <a:avLst/>
          </a:prstGeom>
          <a:noFill/>
          <a:ln w="0" cmpd="sng">
            <a:noFill/>
            <a:prstDash val="solid"/>
          </a:ln>
        </p:spPr>
        <p:txBody>
          <a:bodyPr vert="horz" lIns="0" tIns="0" rIns="0" bIns="0" anchor="t"/>
          <a:lstStyle/>
          <a:p>
            <a:pPr marL="45720" marR="0" indent="0" algn="l">
              <a:lnSpc>
                <a:spcPts val="1200"/>
              </a:lnSpc>
              <a:spcAft>
                <a:spcPts val="0"/>
              </a:spcAft>
            </a:pPr>
            <a:r>
              <a:rPr lang="en-US" sz="1250" b="1" spc="-15">
                <a:solidFill>
                  <a:srgbClr val="000000"/>
                </a:solidFill>
                <a:latin typeface="Garamond" pitchFamily="1" panose="02020603050405020304"/>
              </a:rPr>
              <a:t>Catholic, Ethical and Charitable </a:t>
            </a:r>
          </a:p>
          <a:p>
            <a:pPr marL="45720" marR="0" indent="0" algn="l">
              <a:lnSpc>
                <a:spcPts val="1100"/>
              </a:lnSpc>
              <a:spcBef>
                <a:spcPts val="535"/>
              </a:spcBef>
              <a:spcAft>
                <a:spcPts val="70"/>
              </a:spcAft>
            </a:pPr>
            <a:r>
              <a:rPr lang="en-US" sz="1250" spc="-30">
                <a:solidFill>
                  <a:srgbClr val="000000"/>
                </a:solidFill>
                <a:latin typeface="Garamond" pitchFamily="1" panose="02020603050405020304"/>
              </a:rPr>
              <a:t>The Knights of Columbus is not only financially strong, but unapologetically Catholic and ethically sound. As a matter of principle, the Knights of Columbus does not invest in companies that deal in abortions, contraception, human cloning, embryonic stem cell research, for-profit health care that pays for any of the aforementioned, and pornography. In recent years, the Knights of Columbus has continued to be recognized as a World's Most Ethical Company by the Ethisphere Institute. And, thanks in part to proceeds from the insurance program, the Knights of Columbus has donated more than $1.5 billion to charitable and religious causes in the last decade. </a:t>
            </a:r>
          </a:p>
        </p:txBody>
      </p:sp>
    </p:spTree>
  </p:cSld>
  <p:clrMapOvr>
    <a:masterClrMapping/>
  </p:clrMapOvr>
</p:sldLayout>
</file>

<file path=ppt/slideLayouts/slideLayout4.xml><?xml version="1.0" encoding="utf-8"?>
<p:sldLayout xmlns:p="http://schemas.openxmlformats.org/presentationml/2006/main" xmlns:r="http://schemas.openxmlformats.org/officeDocument/2006/relationships" xmlns:a="http://schemas.openxmlformats.org/drawingml/2006/main" xmlns:dc="http://purl.org/dc/elements/1.1/" xmlns:cp="http://schemas.openxmlformats.org/package/2006/metadata/core-properties">
  <p:cSld name="layout 4">
    <p:bg>
      <p:bgPr>
        <a:solidFill>
          <a:schemeClr val="bg1">
            <a:alpha val="100000"/>
          </a:schemeClr>
        </a:solidFill>
      </p:bgPr>
    </p:bg>
    <p:spTree>
      <p:nvGrpSpPr>
        <p:cNvPr id="1" name=""/>
        <p:cNvGrpSpPr/>
        <p:nvPr/>
      </p:nvGrpSpPr>
      <p:grpSpPr>
        <a:xfrm>
          <a:off x="0" y="0"/>
          <a:ext cx="0" cy="0"/>
          <a:chOff x="0" y="0"/>
          <a:chExt cx="0" cy="0"/>
        </a:xfrm>
      </p:grpSpPr>
      <p:sp>
        <p:nvSpPr>
          <p:cNvPr id="4" name=""/>
          <p:cNvSpPr/>
          <p:nvPr>
            <p:ph type="body" idx="10"/>
          </p:nvPr>
        </p:nvSpPr>
        <p:spPr>
          <a:xfrm>
            <a:off x="64135" y="0"/>
            <a:ext cx="7315200" cy="384175"/>
          </a:xfrm>
          <a:prstGeom prst="rect">
            <a:avLst/>
          </a:prstGeom>
          <a:solidFill>
            <a:srgbClr val="734239"/>
          </a:solidFill>
          <a:ln w="0" cmpd="sng">
            <a:noFill/>
            <a:prstDash val="solid"/>
          </a:ln>
        </p:spPr>
        <p:txBody>
          <a:bodyPr vert="horz" lIns="0" tIns="0" rIns="0" bIns="0" anchor="t">
            <a:normAutofit fontScale="90000"/>
          </a:bodyPr>
          <a:lstStyle/>
          <a:p>
            <a:pPr marL="0" marR="0" indent="0" algn="l">
              <a:lnSpc>
                <a:spcPts val="3000"/>
              </a:lnSpc>
              <a:spcAft>
                <a:spcPts val="20"/>
              </a:spcAft>
            </a:pPr>
            <a:r>
              <a:rPr lang="en-US" sz="3000" b="1" spc="145">
                <a:solidFill>
                  <a:srgbClr val="FFFFFF"/>
                </a:solidFill>
                <a:latin typeface="Garamond" pitchFamily="1" panose="02020603050405020304"/>
              </a:rPr>
              <a:t>Joining a True Brotherhood of Catholic Men </a:t>
            </a:r>
          </a:p>
        </p:txBody>
      </p:sp>
      <p:sp>
        <p:nvSpPr>
          <p:cNvPr id="5" name=""/>
          <p:cNvSpPr/>
          <p:nvPr>
            <p:ph type="body" idx="10"/>
          </p:nvPr>
        </p:nvSpPr>
        <p:spPr>
          <a:xfrm>
            <a:off x="64135" y="548640"/>
            <a:ext cx="3190875" cy="429895"/>
          </a:xfrm>
          <a:prstGeom prst="rect">
            <a:avLst/>
          </a:prstGeom>
          <a:noFill/>
          <a:ln w="0" cmpd="sng">
            <a:noFill/>
            <a:prstDash val="solid"/>
          </a:ln>
        </p:spPr>
        <p:txBody>
          <a:bodyPr vert="horz" lIns="0" tIns="0" rIns="0" bIns="0" anchor="t">
            <a:normAutofit fontScale="85000"/>
          </a:bodyPr>
          <a:lstStyle/>
          <a:p>
            <a:pPr marL="777240" marR="0" indent="0" algn="l">
              <a:lnSpc>
                <a:spcPts val="1700"/>
              </a:lnSpc>
              <a:spcAft>
                <a:spcPts val="0"/>
              </a:spcAft>
            </a:pPr>
            <a:r>
              <a:rPr lang="en-US" sz="1850" b="1" spc="0">
                <a:solidFill>
                  <a:srgbClr val="000000"/>
                </a:solidFill>
                <a:latin typeface="Garamond" pitchFamily="1" panose="02020603050405020304"/>
              </a:rPr>
              <a:t>Enriching Your Life </a:t>
            </a:r>
            <a:r>
              <a:rPr lang="en-US" sz="1850" b="1" spc="0">
                <a:solidFill>
                  <a:srgbClr val="000000"/>
                </a:solidFill>
                <a:latin typeface="Garamond" pitchFamily="1" panose="02020603050405020304"/>
              </a:rPr>
              <a:t>through Service and Faith </a:t>
            </a:r>
          </a:p>
        </p:txBody>
      </p:sp>
      <p:sp>
        <p:nvSpPr>
          <p:cNvPr id="6" name=""/>
          <p:cNvSpPr/>
          <p:nvPr>
            <p:ph type="body" idx="10"/>
          </p:nvPr>
        </p:nvSpPr>
        <p:spPr>
          <a:xfrm>
            <a:off x="64135" y="978535"/>
            <a:ext cx="1237615" cy="1325880"/>
          </a:xfrm>
          <a:prstGeom prst="rect">
            <a:avLst/>
          </a:prstGeom>
          <a:noFill/>
          <a:ln w="0" cmpd="sng">
            <a:noFill/>
            <a:prstDash val="solid"/>
          </a:ln>
        </p:spPr>
        <p:txBody>
          <a:bodyPr vert="horz" lIns="0" tIns="130175" rIns="0" bIns="0" anchor="t">
            <a:normAutofit fontScale="95000"/>
          </a:bodyPr>
          <a:lstStyle/>
          <a:p>
            <a:pPr marL="0" marR="0" indent="0" algn="l">
              <a:lnSpc>
                <a:spcPts val="1200"/>
              </a:lnSpc>
              <a:spcAft>
                <a:spcPts val="0"/>
              </a:spcAft>
            </a:pPr>
            <a:r>
              <a:rPr lang="en-US" sz="1150" spc="0">
                <a:solidFill>
                  <a:srgbClr val="000000"/>
                </a:solidFill>
                <a:latin typeface="Bookman Old Style" pitchFamily="1" panose="02020603050405020304"/>
              </a:rPr>
              <a:t>J</a:t>
            </a:r>
            <a:r>
              <a:rPr lang="en-US" sz="1150" spc="0">
                <a:solidFill>
                  <a:srgbClr val="000000"/>
                </a:solidFill>
                <a:latin typeface="Garamond" pitchFamily="1" panose="02020603050405020304"/>
              </a:rPr>
              <a:t>oin a band of </a:t>
            </a:r>
            <a:r>
              <a:rPr lang="en-US" sz="1150" spc="0">
                <a:solidFill>
                  <a:srgbClr val="000000"/>
                </a:solidFill>
                <a:latin typeface="Garamond" pitchFamily="1" panose="02020603050405020304"/>
              </a:rPr>
              <a:t>brothers who share </a:t>
            </a:r>
            <a:r>
              <a:rPr lang="en-US" sz="1150" spc="0">
                <a:solidFill>
                  <a:srgbClr val="000000"/>
                </a:solidFill>
                <a:latin typeface="Garamond" pitchFamily="1" panose="02020603050405020304"/>
              </a:rPr>
              <a:t>your faith, your </a:t>
            </a:r>
            <a:r>
              <a:rPr lang="en-US" sz="1150" spc="0">
                <a:solidFill>
                  <a:srgbClr val="000000"/>
                </a:solidFill>
                <a:latin typeface="Garamond" pitchFamily="1" panose="02020603050405020304"/>
              </a:rPr>
              <a:t>values, your </a:t>
            </a:r>
            <a:r>
              <a:rPr lang="en-US" sz="1150" spc="0">
                <a:solidFill>
                  <a:srgbClr val="000000"/>
                </a:solidFill>
                <a:latin typeface="Garamond" pitchFamily="1" panose="02020603050405020304"/>
              </a:rPr>
              <a:t>commitment to </a:t>
            </a:r>
            <a:r>
              <a:rPr lang="en-US" sz="1150" spc="0">
                <a:solidFill>
                  <a:srgbClr val="000000"/>
                </a:solidFill>
                <a:latin typeface="Garamond" pitchFamily="1" panose="02020603050405020304"/>
              </a:rPr>
              <a:t>family and your </a:t>
            </a:r>
            <a:r>
              <a:rPr lang="en-US" sz="1150" spc="0">
                <a:solidFill>
                  <a:srgbClr val="000000"/>
                </a:solidFill>
                <a:latin typeface="Garamond" pitchFamily="1" panose="02020603050405020304"/>
              </a:rPr>
              <a:t>enthusiasm to serve </a:t>
            </a:r>
            <a:r>
              <a:rPr lang="en-US" sz="1150" spc="0">
                <a:solidFill>
                  <a:srgbClr val="000000"/>
                </a:solidFill>
                <a:latin typeface="Garamond" pitchFamily="1" panose="02020603050405020304"/>
              </a:rPr>
              <a:t>the community. </a:t>
            </a:r>
          </a:p>
        </p:txBody>
      </p:sp>
      <p:sp>
        <p:nvSpPr>
          <p:cNvPr id="7" name=""/>
          <p:cNvSpPr/>
          <p:nvPr>
            <p:ph type="body" idx="10"/>
          </p:nvPr>
        </p:nvSpPr>
        <p:spPr>
          <a:xfrm>
            <a:off x="64135" y="2304415"/>
            <a:ext cx="1313815" cy="2533015"/>
          </a:xfrm>
          <a:prstGeom prst="rect">
            <a:avLst/>
          </a:prstGeom>
          <a:noFill/>
          <a:ln w="0" cmpd="sng">
            <a:noFill/>
            <a:prstDash val="solid"/>
          </a:ln>
        </p:spPr>
        <p:txBody>
          <a:bodyPr vert="horz" lIns="0" tIns="158115" rIns="0" bIns="0" anchor="t"/>
          <a:lstStyle/>
          <a:p>
            <a:pPr marL="0" marR="0" indent="0" algn="l">
              <a:lnSpc>
                <a:spcPts val="1200"/>
              </a:lnSpc>
              <a:spcAft>
                <a:spcPts val="0"/>
              </a:spcAft>
            </a:pPr>
            <a:r>
              <a:rPr lang="en-US" sz="1150" spc="0">
                <a:solidFill>
                  <a:srgbClr val="000000"/>
                </a:solidFill>
                <a:latin typeface="Garamond" pitchFamily="1" panose="02020603050405020304"/>
              </a:rPr>
              <a:t>Serve Your </a:t>
            </a:r>
            <a:r>
              <a:rPr lang="en-US" sz="1150" spc="0">
                <a:solidFill>
                  <a:srgbClr val="000000"/>
                </a:solidFill>
                <a:latin typeface="Garamond" pitchFamily="1" panose="02020603050405020304"/>
              </a:rPr>
              <a:t>Community </a:t>
            </a:r>
          </a:p>
          <a:p>
            <a:pPr marL="0" marR="0" indent="0" algn="l">
              <a:lnSpc>
                <a:spcPts val="1200"/>
              </a:lnSpc>
              <a:spcBef>
                <a:spcPts val="435"/>
              </a:spcBef>
              <a:spcAft>
                <a:spcPts val="0"/>
              </a:spcAft>
            </a:pPr>
            <a:r>
              <a:rPr lang="en-US" sz="1150" spc="0">
                <a:solidFill>
                  <a:srgbClr val="000000"/>
                </a:solidFill>
                <a:latin typeface="Garamond" pitchFamily="1" panose="02020603050405020304"/>
              </a:rPr>
              <a:t>When you join </a:t>
            </a:r>
          </a:p>
          <a:p>
            <a:pPr marL="0" marR="0" indent="0" algn="l">
              <a:lnSpc>
                <a:spcPts val="1200"/>
              </a:lnSpc>
              <a:spcBef>
                <a:spcPts val="0"/>
              </a:spcBef>
              <a:spcAft>
                <a:spcPts val="0"/>
              </a:spcAft>
            </a:pPr>
            <a:r>
              <a:rPr lang="en-US" sz="1150" spc="0">
                <a:solidFill>
                  <a:srgbClr val="000000"/>
                </a:solidFill>
                <a:latin typeface="Garamond" pitchFamily="1" panose="02020603050405020304"/>
              </a:rPr>
              <a:t>the Knights of </a:t>
            </a:r>
          </a:p>
          <a:p>
            <a:pPr marL="0" marR="0" indent="0" algn="l">
              <a:lnSpc>
                <a:spcPts val="1200"/>
              </a:lnSpc>
              <a:spcBef>
                <a:spcPts val="0"/>
              </a:spcBef>
              <a:spcAft>
                <a:spcPts val="0"/>
              </a:spcAft>
            </a:pPr>
            <a:r>
              <a:rPr lang="en-US" sz="1150" spc="0">
                <a:solidFill>
                  <a:srgbClr val="000000"/>
                </a:solidFill>
                <a:latin typeface="Garamond" pitchFamily="1" panose="02020603050405020304"/>
              </a:rPr>
              <a:t>Columbus, you </a:t>
            </a:r>
          </a:p>
          <a:p>
            <a:pPr marL="0" marR="0" indent="0" algn="l">
              <a:lnSpc>
                <a:spcPts val="1200"/>
              </a:lnSpc>
              <a:spcBef>
                <a:spcPts val="0"/>
              </a:spcBef>
              <a:spcAft>
                <a:spcPts val="0"/>
              </a:spcAft>
            </a:pPr>
            <a:r>
              <a:rPr lang="en-US" sz="1150" spc="0">
                <a:solidFill>
                  <a:srgbClr val="000000"/>
                </a:solidFill>
                <a:latin typeface="Garamond" pitchFamily="1" panose="02020603050405020304"/>
              </a:rPr>
              <a:t>will have the </a:t>
            </a:r>
          </a:p>
          <a:p>
            <a:pPr marL="0" marR="0" indent="0" algn="l">
              <a:lnSpc>
                <a:spcPts val="1200"/>
              </a:lnSpc>
              <a:spcBef>
                <a:spcPts val="0"/>
              </a:spcBef>
              <a:spcAft>
                <a:spcPts val="0"/>
              </a:spcAft>
            </a:pPr>
            <a:r>
              <a:rPr lang="en-US" sz="1150" spc="0">
                <a:solidFill>
                  <a:srgbClr val="000000"/>
                </a:solidFill>
                <a:latin typeface="Garamond" pitchFamily="1" panose="02020603050405020304"/>
              </a:rPr>
              <a:t>opportunity to </a:t>
            </a:r>
          </a:p>
          <a:p>
            <a:pPr marL="0" marR="0" indent="0" algn="l">
              <a:lnSpc>
                <a:spcPts val="1200"/>
              </a:lnSpc>
              <a:spcBef>
                <a:spcPts val="0"/>
              </a:spcBef>
              <a:spcAft>
                <a:spcPts val="0"/>
              </a:spcAft>
            </a:pPr>
            <a:r>
              <a:rPr lang="en-US" sz="1150" spc="0">
                <a:solidFill>
                  <a:srgbClr val="000000"/>
                </a:solidFill>
                <a:latin typeface="Garamond" pitchFamily="1" panose="02020603050405020304"/>
              </a:rPr>
              <a:t>help your parish </a:t>
            </a:r>
          </a:p>
          <a:p>
            <a:pPr marL="0" marR="0" indent="0" algn="l">
              <a:lnSpc>
                <a:spcPts val="1200"/>
              </a:lnSpc>
              <a:spcBef>
                <a:spcPts val="0"/>
              </a:spcBef>
              <a:spcAft>
                <a:spcPts val="0"/>
              </a:spcAft>
            </a:pPr>
            <a:r>
              <a:rPr lang="en-US" sz="1150" spc="0">
                <a:solidFill>
                  <a:srgbClr val="000000"/>
                </a:solidFill>
                <a:latin typeface="Garamond" pitchFamily="1" panose="02020603050405020304"/>
              </a:rPr>
              <a:t>and other </a:t>
            </a:r>
          </a:p>
          <a:p>
            <a:pPr marL="0" marR="0" indent="0" algn="l">
              <a:lnSpc>
                <a:spcPts val="1200"/>
              </a:lnSpc>
              <a:spcBef>
                <a:spcPts val="0"/>
              </a:spcBef>
              <a:spcAft>
                <a:spcPts val="0"/>
              </a:spcAft>
            </a:pPr>
            <a:r>
              <a:rPr lang="en-US" sz="1150" spc="0">
                <a:solidFill>
                  <a:srgbClr val="000000"/>
                </a:solidFill>
                <a:latin typeface="Garamond" pitchFamily="1" panose="02020603050405020304"/>
              </a:rPr>
              <a:t>communities </a:t>
            </a:r>
          </a:p>
          <a:p>
            <a:pPr marL="0" marR="0" indent="0" algn="l">
              <a:lnSpc>
                <a:spcPts val="1200"/>
              </a:lnSpc>
              <a:spcBef>
                <a:spcPts val="0"/>
              </a:spcBef>
              <a:spcAft>
                <a:spcPts val="0"/>
              </a:spcAft>
            </a:pPr>
            <a:r>
              <a:rPr lang="en-US" sz="1150" spc="-5">
                <a:solidFill>
                  <a:srgbClr val="000000"/>
                </a:solidFill>
                <a:latin typeface="Garamond" pitchFamily="1" panose="02020603050405020304"/>
              </a:rPr>
              <a:t>throughout the world. </a:t>
            </a:r>
          </a:p>
          <a:p>
            <a:pPr marL="0" marR="0" indent="0" algn="l">
              <a:lnSpc>
                <a:spcPts val="1200"/>
              </a:lnSpc>
              <a:spcBef>
                <a:spcPts val="335"/>
              </a:spcBef>
              <a:spcAft>
                <a:spcPts val="0"/>
              </a:spcAft>
            </a:pPr>
            <a:r>
              <a:rPr lang="en-US" sz="1150" spc="0">
                <a:solidFill>
                  <a:srgbClr val="000000"/>
                </a:solidFill>
                <a:latin typeface="Garamond" pitchFamily="1" panose="02020603050405020304"/>
              </a:rPr>
              <a:t>Knights serve their </a:t>
            </a:r>
            <a:r>
              <a:rPr lang="en-US" sz="1150" spc="0">
                <a:solidFill>
                  <a:srgbClr val="000000"/>
                </a:solidFill>
                <a:latin typeface="Garamond" pitchFamily="1" panose="02020603050405020304"/>
              </a:rPr>
              <a:t>neighbors through </a:t>
            </a:r>
            <a:r>
              <a:rPr lang="en-US" sz="1150" spc="0">
                <a:solidFill>
                  <a:srgbClr val="000000"/>
                </a:solidFill>
                <a:latin typeface="Garamond" pitchFamily="1" panose="02020603050405020304"/>
              </a:rPr>
              <a:t>many services and </a:t>
            </a:r>
            <a:r>
              <a:rPr lang="en-US" sz="1150" spc="0">
                <a:solidFill>
                  <a:srgbClr val="000000"/>
                </a:solidFill>
                <a:latin typeface="Garamond" pitchFamily="1" panose="02020603050405020304"/>
              </a:rPr>
              <a:t>initiatives: </a:t>
            </a:r>
          </a:p>
        </p:txBody>
      </p:sp>
      <p:sp>
        <p:nvSpPr>
          <p:cNvPr id="8" name=""/>
          <p:cNvSpPr/>
          <p:nvPr>
            <p:ph type="body" idx="10"/>
          </p:nvPr>
        </p:nvSpPr>
        <p:spPr>
          <a:xfrm>
            <a:off x="4563110" y="548640"/>
            <a:ext cx="3785235" cy="740410"/>
          </a:xfrm>
          <a:prstGeom prst="rect">
            <a:avLst/>
          </a:prstGeom>
          <a:noFill/>
          <a:ln w="0" cmpd="sng">
            <a:noFill/>
            <a:prstDash val="solid"/>
          </a:ln>
        </p:spPr>
        <p:txBody>
          <a:bodyPr vert="horz" lIns="0" tIns="0" rIns="0" bIns="0" anchor="t"/>
          <a:lstStyle/>
          <a:p>
            <a:pPr marL="0" marR="0" indent="0" algn="l">
              <a:lnSpc>
                <a:spcPts val="1100"/>
              </a:lnSpc>
              <a:spcAft>
                <a:spcPts val="0"/>
              </a:spcAft>
            </a:pPr>
            <a:r>
              <a:rPr lang="en-US" sz="1150" spc="55">
                <a:solidFill>
                  <a:srgbClr val="000000"/>
                </a:solidFill>
                <a:latin typeface="Garamond" pitchFamily="1" panose="02020603050405020304"/>
              </a:rPr>
              <a:t>Strengthen Your Family's Future </a:t>
            </a:r>
          </a:p>
          <a:p>
            <a:pPr marL="0" marR="0" indent="0" algn="l">
              <a:lnSpc>
                <a:spcPts val="1200"/>
              </a:lnSpc>
              <a:spcBef>
                <a:spcPts val="440"/>
              </a:spcBef>
              <a:spcAft>
                <a:spcPts val="0"/>
              </a:spcAft>
            </a:pPr>
            <a:r>
              <a:rPr lang="en-US" sz="1150" spc="0">
                <a:solidFill>
                  <a:srgbClr val="000000"/>
                </a:solidFill>
                <a:latin typeface="Garamond" pitchFamily="1" panose="02020603050405020304"/>
              </a:rPr>
              <a:t>The Knights of Columbus provides opportunities to protect your </a:t>
            </a:r>
            <a:r>
              <a:rPr lang="en-US" sz="1150" spc="0">
                <a:solidFill>
                  <a:srgbClr val="000000"/>
                </a:solidFill>
                <a:latin typeface="Garamond" pitchFamily="1" panose="02020603050405020304"/>
              </a:rPr>
              <a:t>family's financial future through its exclusive, top-rated insurance </a:t>
            </a:r>
            <a:r>
              <a:rPr lang="en-US" sz="1150" spc="0">
                <a:solidFill>
                  <a:srgbClr val="000000"/>
                </a:solidFill>
                <a:latin typeface="Garamond" pitchFamily="1" panose="02020603050405020304"/>
              </a:rPr>
              <a:t>program. </a:t>
            </a:r>
          </a:p>
        </p:txBody>
      </p:sp>
      <p:sp>
        <p:nvSpPr>
          <p:cNvPr id="9" name=""/>
          <p:cNvSpPr/>
          <p:nvPr>
            <p:ph type="body" idx="10"/>
          </p:nvPr>
        </p:nvSpPr>
        <p:spPr>
          <a:xfrm>
            <a:off x="4563110" y="1289050"/>
            <a:ext cx="3825240" cy="972820"/>
          </a:xfrm>
          <a:prstGeom prst="rect">
            <a:avLst/>
          </a:prstGeom>
          <a:noFill/>
          <a:ln w="0" cmpd="sng">
            <a:noFill/>
            <a:prstDash val="solid"/>
          </a:ln>
        </p:spPr>
        <p:txBody>
          <a:bodyPr vert="horz" lIns="0" tIns="3175" rIns="0" bIns="0" anchor="t"/>
          <a:lstStyle/>
          <a:p>
            <a:pPr marL="0" marR="0" indent="0" algn="l">
              <a:lnSpc>
                <a:spcPts val="1200"/>
              </a:lnSpc>
              <a:spcAft>
                <a:spcPts val="0"/>
              </a:spcAft>
            </a:pPr>
            <a:r>
              <a:rPr lang="en-US" sz="1150" spc="0">
                <a:solidFill>
                  <a:srgbClr val="000000"/>
                </a:solidFill>
                <a:latin typeface="Garamond" pitchFamily="1" panose="02020603050405020304"/>
              </a:rPr>
              <a:t>A secure investment in a turbulent economy, Knights of Columbus </a:t>
            </a:r>
            <a:r>
              <a:rPr lang="en-US" sz="1150" spc="0">
                <a:solidFill>
                  <a:srgbClr val="000000"/>
                </a:solidFill>
                <a:latin typeface="Garamond" pitchFamily="1" panose="02020603050405020304"/>
              </a:rPr>
              <a:t>Insurance has grown for 15 consecutive years. </a:t>
            </a:r>
          </a:p>
          <a:p>
            <a:pPr marL="0" marR="45720" indent="0" algn="l">
              <a:lnSpc>
                <a:spcPts val="1200"/>
              </a:lnSpc>
              <a:spcBef>
                <a:spcPts val="480"/>
              </a:spcBef>
              <a:spcAft>
                <a:spcPts val="90"/>
              </a:spcAft>
            </a:pPr>
            <a:r>
              <a:rPr lang="en-US" sz="1150" spc="0">
                <a:solidFill>
                  <a:srgbClr val="000000"/>
                </a:solidFill>
                <a:latin typeface="Garamond" pitchFamily="1" panose="02020603050405020304"/>
              </a:rPr>
              <a:t>Named a World's Most Ethical Company by the Ethisphere </a:t>
            </a:r>
            <a:r>
              <a:rPr lang="en-US" sz="1150" spc="0">
                <a:solidFill>
                  <a:srgbClr val="000000"/>
                </a:solidFill>
                <a:latin typeface="Garamond" pitchFamily="1" panose="02020603050405020304"/>
              </a:rPr>
              <a:t>Institute multiple times, the Knights of Columbus has also </a:t>
            </a:r>
            <a:r>
              <a:rPr lang="en-US" sz="1150" spc="0">
                <a:solidFill>
                  <a:srgbClr val="000000"/>
                </a:solidFill>
                <a:latin typeface="Garamond" pitchFamily="1" panose="02020603050405020304"/>
              </a:rPr>
              <a:t>earned the top ranking, A++(Superior), from global rating agency </a:t>
            </a:r>
            <a:r>
              <a:rPr lang="en-US" sz="1150" spc="0">
                <a:solidFill>
                  <a:srgbClr val="000000"/>
                </a:solidFill>
                <a:latin typeface="Garamond" pitchFamily="1" panose="02020603050405020304"/>
              </a:rPr>
              <a:t>A.M. Best for 40 years. </a:t>
            </a:r>
          </a:p>
        </p:txBody>
      </p:sp>
      <p:sp>
        <p:nvSpPr>
          <p:cNvPr id="12" name=""/>
          <p:cNvSpPr/>
          <p:nvPr>
            <p:ph type="body" idx="10"/>
          </p:nvPr>
        </p:nvSpPr>
        <p:spPr>
          <a:xfrm>
            <a:off x="4182110" y="1478280"/>
            <a:ext cx="42545" cy="60960"/>
          </a:xfrm>
          <a:prstGeom prst="rect">
            <a:avLst/>
          </a:prstGeom>
          <a:solidFill>
            <a:srgbClr val="FFFFFF"/>
          </a:solidFill>
          <a:ln w="0" cmpd="sng">
            <a:noFill/>
            <a:prstDash val="solid"/>
          </a:ln>
        </p:spPr>
        <p:txBody>
          <a:bodyPr vert="horz" lIns="0" tIns="0" rIns="0" bIns="0" anchor="t"/>
          <a:lstStyle/>
          <a:p>
            <a:pPr marL="0" marR="0" indent="0" algn="l">
              <a:lnSpc>
                <a:spcPts val="500"/>
              </a:lnSpc>
              <a:spcAft>
                <a:spcPts val="0"/>
              </a:spcAft>
            </a:pPr>
            <a:r>
              <a:rPr lang="en-US" sz="650" spc="-80">
                <a:solidFill>
                  <a:srgbClr val="000000"/>
                </a:solidFill>
                <a:latin typeface="Arial" pitchFamily="2" panose="02020603050405020304"/>
              </a:rPr>
              <a:t>I I </a:t>
            </a:r>
          </a:p>
        </p:txBody>
      </p:sp>
      <p:sp>
        <p:nvSpPr>
          <p:cNvPr id="13" name=""/>
          <p:cNvSpPr/>
          <p:nvPr>
            <p:ph type="body" idx="10"/>
          </p:nvPr>
        </p:nvSpPr>
        <p:spPr>
          <a:xfrm>
            <a:off x="60960" y="4837430"/>
            <a:ext cx="1316990" cy="755650"/>
          </a:xfrm>
          <a:prstGeom prst="rect">
            <a:avLst/>
          </a:prstGeom>
          <a:noFill/>
          <a:ln w="0" cmpd="sng">
            <a:noFill/>
            <a:prstDash val="solid"/>
          </a:ln>
        </p:spPr>
        <p:txBody>
          <a:bodyPr vert="horz" lIns="0" tIns="70485" rIns="0" bIns="0" anchor="t"/>
          <a:lstStyle/>
          <a:p>
            <a:pPr marL="365760" marR="0" indent="137160" algn="l">
              <a:lnSpc>
                <a:spcPts val="1300"/>
              </a:lnSpc>
              <a:spcAft>
                <a:spcPts val="0"/>
              </a:spcAft>
              <a:buFont typeface="Symbol"/>
              <a:buChar char="·"/>
            </a:pPr>
            <a:r>
              <a:rPr lang="en-US" sz="1150" spc="-15">
                <a:solidFill>
                  <a:srgbClr val="000000"/>
                </a:solidFill>
                <a:latin typeface="Garamond" pitchFamily="1" panose="02020603050405020304"/>
              </a:rPr>
              <a:t>Coats for Kids </a:t>
            </a:r>
          </a:p>
          <a:p>
            <a:pPr marL="365760" marR="0" indent="137160" algn="l">
              <a:lnSpc>
                <a:spcPts val="1300"/>
              </a:lnSpc>
              <a:spcBef>
                <a:spcPts val="345"/>
              </a:spcBef>
              <a:spcAft>
                <a:spcPts val="0"/>
              </a:spcAft>
              <a:buFont typeface="Symbol"/>
              <a:buChar char="·"/>
            </a:pPr>
            <a:r>
              <a:rPr lang="en-US" sz="1150" spc="-60">
                <a:solidFill>
                  <a:srgbClr val="000000"/>
                </a:solidFill>
                <a:latin typeface="Garamond" pitchFamily="1" panose="02020603050405020304"/>
              </a:rPr>
              <a:t>Food for Families </a:t>
            </a:r>
          </a:p>
          <a:p>
            <a:pPr marL="365760" marR="0" indent="137160" algn="l">
              <a:lnSpc>
                <a:spcPts val="1300"/>
              </a:lnSpc>
              <a:spcBef>
                <a:spcPts val="365"/>
              </a:spcBef>
              <a:spcAft>
                <a:spcPts val="0"/>
              </a:spcAft>
              <a:buFont typeface="Symbol"/>
              <a:buChar char="·"/>
            </a:pPr>
            <a:r>
              <a:rPr lang="en-US" sz="1150" spc="0">
                <a:solidFill>
                  <a:srgbClr val="000000"/>
                </a:solidFill>
                <a:latin typeface="Garamond" pitchFamily="1" panose="02020603050405020304"/>
              </a:rPr>
              <a:t>Disaster relief </a:t>
            </a:r>
          </a:p>
        </p:txBody>
      </p:sp>
      <p:sp>
        <p:nvSpPr>
          <p:cNvPr id="14" name=""/>
          <p:cNvSpPr/>
          <p:nvPr>
            <p:ph type="body" idx="10"/>
          </p:nvPr>
        </p:nvSpPr>
        <p:spPr>
          <a:xfrm>
            <a:off x="60960" y="5593080"/>
            <a:ext cx="2755265" cy="1075690"/>
          </a:xfrm>
          <a:prstGeom prst="rect">
            <a:avLst/>
          </a:prstGeom>
          <a:noFill/>
          <a:ln w="0" cmpd="sng">
            <a:noFill/>
            <a:prstDash val="solid"/>
          </a:ln>
        </p:spPr>
        <p:txBody>
          <a:bodyPr vert="horz" lIns="0" tIns="3175" rIns="0" bIns="0" anchor="t"/>
          <a:lstStyle/>
          <a:p>
            <a:pPr marL="365760" marR="274320" indent="137160" algn="l">
              <a:lnSpc>
                <a:spcPts val="1200"/>
              </a:lnSpc>
              <a:spcAft>
                <a:spcPts val="0"/>
              </a:spcAft>
              <a:buFont typeface="Symbol"/>
              <a:buChar char="·"/>
            </a:pPr>
            <a:r>
              <a:rPr lang="en-US" sz="1150" spc="0">
                <a:solidFill>
                  <a:srgbClr val="000000"/>
                </a:solidFill>
                <a:latin typeface="Garamond" pitchFamily="1" panose="02020603050405020304"/>
              </a:rPr>
              <a:t>Programs for those with intellectual </a:t>
            </a:r>
            <a:r>
              <a:rPr lang="en-US" sz="1150" spc="0">
                <a:solidFill>
                  <a:srgbClr val="000000"/>
                </a:solidFill>
                <a:latin typeface="Garamond" pitchFamily="1" panose="02020603050405020304"/>
              </a:rPr>
              <a:t>and physical disabilities </a:t>
            </a:r>
          </a:p>
          <a:p>
            <a:pPr marL="365760" marR="411480" indent="137160" algn="l">
              <a:lnSpc>
                <a:spcPts val="1200"/>
              </a:lnSpc>
              <a:spcBef>
                <a:spcPts val="500"/>
              </a:spcBef>
              <a:spcAft>
                <a:spcPts val="0"/>
              </a:spcAft>
              <a:buFont typeface="Symbol"/>
              <a:buChar char="·"/>
            </a:pPr>
            <a:r>
              <a:rPr lang="en-US" sz="1150" spc="0">
                <a:solidFill>
                  <a:srgbClr val="000000"/>
                </a:solidFill>
                <a:latin typeface="Garamond" pitchFamily="1" panose="02020603050405020304"/>
              </a:rPr>
              <a:t>Spiritual and financial support for </a:t>
            </a:r>
            <a:r>
              <a:rPr lang="en-US" sz="1150" spc="0">
                <a:solidFill>
                  <a:srgbClr val="000000"/>
                </a:solidFill>
                <a:latin typeface="Garamond" pitchFamily="1" panose="02020603050405020304"/>
              </a:rPr>
              <a:t>seminarians and religious </a:t>
            </a:r>
          </a:p>
          <a:p>
            <a:pPr marL="365760" marR="0" indent="137160" algn="l">
              <a:lnSpc>
                <a:spcPts val="1300"/>
              </a:lnSpc>
              <a:spcBef>
                <a:spcPts val="340"/>
              </a:spcBef>
              <a:spcAft>
                <a:spcPts val="1655"/>
              </a:spcAft>
              <a:buFont typeface="Symbol"/>
              <a:buChar char="·"/>
            </a:pPr>
            <a:r>
              <a:rPr lang="en-US" sz="1150" spc="-5">
                <a:solidFill>
                  <a:srgbClr val="000000"/>
                </a:solidFill>
                <a:latin typeface="Garamond" pitchFamily="1" panose="02020603050405020304"/>
              </a:rPr>
              <a:t>Pro-life programs </a:t>
            </a:r>
          </a:p>
        </p:txBody>
      </p:sp>
      <p:sp>
        <p:nvSpPr>
          <p:cNvPr id="15" name=""/>
          <p:cNvSpPr/>
          <p:nvPr>
            <p:ph type="body" idx="10"/>
          </p:nvPr>
        </p:nvSpPr>
        <p:spPr>
          <a:xfrm>
            <a:off x="2865120" y="5120640"/>
            <a:ext cx="1155065" cy="1329055"/>
          </a:xfrm>
          <a:prstGeom prst="rect">
            <a:avLst/>
          </a:prstGeom>
          <a:solidFill>
            <a:srgbClr val="734239"/>
          </a:solidFill>
          <a:ln w="0" cmpd="sng">
            <a:noFill/>
            <a:prstDash val="solid"/>
          </a:ln>
        </p:spPr>
        <p:txBody>
          <a:bodyPr vert="horz" lIns="0" tIns="39370" rIns="0" bIns="0" anchor="t"/>
          <a:lstStyle/>
          <a:p>
            <a:pPr marL="0" marR="0" indent="0" algn="ctr">
              <a:lnSpc>
                <a:spcPts val="1200"/>
              </a:lnSpc>
              <a:spcAft>
                <a:spcPts val="0"/>
              </a:spcAft>
            </a:pPr>
            <a:r>
              <a:rPr lang="en-US" sz="1150" i="1" spc="0">
                <a:solidFill>
                  <a:srgbClr val="FFFFFF"/>
                </a:solidFill>
                <a:latin typeface="Garamond" pitchFamily="1" panose="02020603050405020304"/>
              </a:rPr>
              <a:t>Charity </a:t>
            </a:r>
            <a:br/>
            <a:r>
              <a:rPr lang="en-US" sz="1150" i="1" spc="0">
                <a:solidFill>
                  <a:srgbClr val="FFFFFF"/>
                </a:solidFill>
                <a:latin typeface="Garamond" pitchFamily="1" panose="02020603050405020304"/>
              </a:rPr>
              <a:t>Unity </a:t>
            </a:r>
            <a:br/>
            <a:r>
              <a:rPr lang="en-US" sz="1150" i="1" spc="0">
                <a:solidFill>
                  <a:srgbClr val="FFFFFF"/>
                </a:solidFill>
                <a:latin typeface="Garamond" pitchFamily="1" panose="02020603050405020304"/>
              </a:rPr>
              <a:t>Fraternity </a:t>
            </a:r>
            <a:br/>
            <a:r>
              <a:rPr lang="en-US" sz="1150" i="1" spc="0">
                <a:solidFill>
                  <a:srgbClr val="FFFFFF"/>
                </a:solidFill>
                <a:latin typeface="Garamond" pitchFamily="1" panose="02020603050405020304"/>
              </a:rPr>
              <a:t>Patriotism </a:t>
            </a:r>
          </a:p>
          <a:p>
            <a:pPr marL="91440" marR="0" indent="0" algn="l">
              <a:lnSpc>
                <a:spcPts val="1200"/>
              </a:lnSpc>
              <a:spcBef>
                <a:spcPts val="485"/>
              </a:spcBef>
              <a:spcAft>
                <a:spcPts val="0"/>
              </a:spcAft>
            </a:pPr>
            <a:r>
              <a:rPr lang="en-US" sz="1150" i="1" spc="75">
                <a:solidFill>
                  <a:srgbClr val="FFFFFF"/>
                </a:solidFill>
                <a:latin typeface="Garamond" pitchFamily="1" panose="02020603050405020304"/>
              </a:rPr>
              <a:t>Four principles. </a:t>
            </a:r>
          </a:p>
          <a:p>
            <a:pPr marL="0" marR="0" indent="0" algn="ctr">
              <a:lnSpc>
                <a:spcPts val="1200"/>
              </a:lnSpc>
              <a:spcBef>
                <a:spcPts val="455"/>
              </a:spcBef>
              <a:spcAft>
                <a:spcPts val="745"/>
              </a:spcAft>
            </a:pPr>
            <a:r>
              <a:rPr lang="en-US" sz="1150" i="1" spc="0">
                <a:solidFill>
                  <a:srgbClr val="FFFFFF"/>
                </a:solidFill>
                <a:latin typeface="Garamond" pitchFamily="1" panose="02020603050405020304"/>
              </a:rPr>
              <a:t>Four reasons </a:t>
            </a:r>
            <a:br/>
            <a:r>
              <a:rPr lang="en-US" sz="1150" i="1" spc="0">
                <a:solidFill>
                  <a:srgbClr val="FFFFFF"/>
                </a:solidFill>
                <a:latin typeface="Garamond" pitchFamily="1" panose="02020603050405020304"/>
              </a:rPr>
              <a:t>to join. </a:t>
            </a:r>
          </a:p>
        </p:txBody>
      </p:sp>
      <p:sp>
        <p:nvSpPr>
          <p:cNvPr id="16" name=""/>
          <p:cNvSpPr/>
          <p:nvPr>
            <p:ph type="body" idx="10"/>
          </p:nvPr>
        </p:nvSpPr>
        <p:spPr>
          <a:xfrm>
            <a:off x="60960" y="6668770"/>
            <a:ext cx="3806825" cy="588645"/>
          </a:xfrm>
          <a:prstGeom prst="rect">
            <a:avLst/>
          </a:prstGeom>
          <a:noFill/>
          <a:ln w="0" cmpd="sng">
            <a:noFill/>
            <a:prstDash val="solid"/>
          </a:ln>
        </p:spPr>
        <p:txBody>
          <a:bodyPr vert="horz" lIns="0" tIns="64770" rIns="0" bIns="0" anchor="t"/>
          <a:lstStyle/>
          <a:p>
            <a:pPr marL="0" marR="0" indent="0" algn="l">
              <a:lnSpc>
                <a:spcPts val="1200"/>
              </a:lnSpc>
              <a:spcAft>
                <a:spcPts val="0"/>
              </a:spcAft>
            </a:pPr>
            <a:r>
              <a:rPr lang="en-US" sz="1150" spc="45">
                <a:solidFill>
                  <a:srgbClr val="000000"/>
                </a:solidFill>
                <a:latin typeface="Garamond" pitchFamily="1" panose="02020603050405020304"/>
              </a:rPr>
              <a:t>Grow Your Faith </a:t>
            </a:r>
          </a:p>
          <a:p>
            <a:pPr marL="0" marR="0" indent="0" algn="just">
              <a:lnSpc>
                <a:spcPts val="1200"/>
              </a:lnSpc>
              <a:spcBef>
                <a:spcPts val="530"/>
              </a:spcBef>
              <a:spcAft>
                <a:spcPts val="0"/>
              </a:spcAft>
            </a:pPr>
            <a:r>
              <a:rPr lang="en-US" sz="1150" spc="0">
                <a:solidFill>
                  <a:srgbClr val="000000"/>
                </a:solidFill>
                <a:latin typeface="Garamond" pitchFamily="1" panose="02020603050405020304"/>
              </a:rPr>
              <a:t>The Knights of Columbus gives Catholic men the opportunity to pray together, strengthen their faith and serve the Church. </a:t>
            </a:r>
          </a:p>
        </p:txBody>
      </p:sp>
      <p:sp>
        <p:nvSpPr>
          <p:cNvPr id="17" name=""/>
          <p:cNvSpPr/>
          <p:nvPr>
            <p:ph type="body" idx="10"/>
          </p:nvPr>
        </p:nvSpPr>
        <p:spPr>
          <a:xfrm>
            <a:off x="4559935" y="6668770"/>
            <a:ext cx="2755265" cy="780415"/>
          </a:xfrm>
          <a:prstGeom prst="rect">
            <a:avLst/>
          </a:prstGeom>
          <a:solidFill>
            <a:srgbClr val="734239"/>
          </a:solidFill>
          <a:ln w="0" cmpd="sng">
            <a:noFill/>
            <a:prstDash val="solid"/>
          </a:ln>
        </p:spPr>
        <p:txBody>
          <a:bodyPr vert="horz" lIns="0" tIns="67310" rIns="0" bIns="0" anchor="t"/>
          <a:lstStyle/>
          <a:p>
            <a:pPr marL="91440" marR="0" indent="0" algn="l">
              <a:lnSpc>
                <a:spcPts val="1200"/>
              </a:lnSpc>
              <a:spcAft>
                <a:spcPts val="0"/>
              </a:spcAft>
            </a:pPr>
            <a:r>
              <a:rPr lang="en-US" sz="1150" i="1" spc="95">
                <a:solidFill>
                  <a:srgbClr val="FFFFFF"/>
                </a:solidFill>
                <a:latin typeface="Garamond" pitchFamily="1" panose="02020603050405020304"/>
              </a:rPr>
              <a:t>Knights of Columbus live out the </a:t>
            </a:r>
          </a:p>
          <a:p>
            <a:pPr marL="91440" marR="0" indent="0" algn="l">
              <a:lnSpc>
                <a:spcPts val="1200"/>
              </a:lnSpc>
              <a:spcBef>
                <a:spcPts val="0"/>
              </a:spcBef>
              <a:spcAft>
                <a:spcPts val="0"/>
              </a:spcAft>
            </a:pPr>
            <a:r>
              <a:rPr lang="en-US" sz="1150" i="1" spc="95">
                <a:solidFill>
                  <a:srgbClr val="FFFFFF"/>
                </a:solidFill>
                <a:latin typeface="Garamond" pitchFamily="1" panose="02020603050405020304"/>
              </a:rPr>
              <a:t>active spirituality of founder </a:t>
            </a:r>
          </a:p>
          <a:p>
            <a:pPr marL="91440" marR="0" indent="0" algn="l">
              <a:lnSpc>
                <a:spcPts val="1200"/>
              </a:lnSpc>
              <a:spcBef>
                <a:spcPts val="0"/>
              </a:spcBef>
              <a:spcAft>
                <a:spcPts val="0"/>
              </a:spcAft>
            </a:pPr>
            <a:r>
              <a:rPr lang="en-US" sz="1150" i="1" spc="75">
                <a:solidFill>
                  <a:srgbClr val="FFFFFF"/>
                </a:solidFill>
                <a:latin typeface="Garamond" pitchFamily="1" panose="02020603050405020304"/>
              </a:rPr>
              <a:t>Father Michael J. McGivney </a:t>
            </a:r>
          </a:p>
          <a:p>
            <a:pPr marL="91440" marR="0" indent="0" algn="l">
              <a:lnSpc>
                <a:spcPts val="1200"/>
              </a:lnSpc>
              <a:spcBef>
                <a:spcPts val="0"/>
              </a:spcBef>
              <a:spcAft>
                <a:spcPts val="765"/>
              </a:spcAft>
            </a:pPr>
            <a:r>
              <a:rPr lang="en-US" sz="1150" i="1" spc="95">
                <a:solidFill>
                  <a:srgbClr val="FFFFFF"/>
                </a:solidFill>
                <a:latin typeface="Garamond" pitchFamily="1" panose="02020603050405020304"/>
              </a:rPr>
              <a:t>by practicing a charity that evangelizes. </a:t>
            </a:r>
          </a:p>
        </p:txBody>
      </p:sp>
    </p:spTree>
  </p:cSld>
  <p:clrMapOvr>
    <a:masterClrMapping/>
  </p:clrMapOvr>
</p:sldLayout>
</file>

<file path=ppt/slideLayouts/slideLayout5.xml><?xml version="1.0" encoding="utf-8"?>
<p:sldLayout xmlns:p="http://schemas.openxmlformats.org/presentationml/2006/main" xmlns:r="http://schemas.openxmlformats.org/officeDocument/2006/relationships" xmlns:a="http://schemas.openxmlformats.org/drawingml/2006/main" xmlns:dc="http://purl.org/dc/elements/1.1/" xmlns:cp="http://schemas.openxmlformats.org/package/2006/metadata/core-properties">
  <p:cSld name="layout 5">
    <p:bg>
      <p:bgPr>
        <a:solidFill>
          <a:schemeClr val="bg1">
            <a:alpha val="100000"/>
          </a:schemeClr>
        </a:solidFill>
      </p:bgPr>
    </p:bg>
    <p:spTree>
      <p:nvGrpSpPr>
        <p:cNvPr id="1" name=""/>
        <p:cNvGrpSpPr/>
        <p:nvPr/>
      </p:nvGrpSpPr>
      <p:grpSpPr>
        <a:xfrm>
          <a:off x="0" y="0"/>
          <a:ext cx="0" cy="0"/>
          <a:chOff x="0" y="0"/>
          <a:chExt cx="0" cy="0"/>
        </a:xfrm>
      </p:grpSpPr>
      <p:sp>
        <p:nvSpPr>
          <p:cNvPr id="2" name=""/>
          <p:cNvSpPr/>
          <p:nvPr>
            <p:ph type="body" idx="10"/>
          </p:nvPr>
        </p:nvSpPr>
        <p:spPr>
          <a:xfrm>
            <a:off x="0" y="431800"/>
            <a:ext cx="5022850" cy="318135"/>
          </a:xfrm>
          <a:prstGeom prst="rect">
            <a:avLst/>
          </a:prstGeom>
          <a:noFill/>
          <a:ln w="0" cmpd="sng">
            <a:noFill/>
            <a:prstDash val="solid"/>
          </a:ln>
        </p:spPr>
        <p:txBody>
          <a:bodyPr vert="horz" lIns="0" tIns="105410" rIns="0" bIns="0" anchor="t">
            <a:normAutofit fontScale="85000"/>
          </a:bodyPr>
          <a:lstStyle/>
          <a:p>
            <a:pPr marL="411480" marR="0" indent="0" algn="l">
              <a:lnSpc>
                <a:spcPts val="1700"/>
              </a:lnSpc>
              <a:spcAft>
                <a:spcPts val="0"/>
              </a:spcAft>
            </a:pPr>
            <a:r>
              <a:rPr lang="en-US" sz="1400" b="1" spc="95">
                <a:solidFill>
                  <a:srgbClr val="000000"/>
                </a:solidFill>
                <a:latin typeface="Bookman Old Style" pitchFamily="1" panose="02020603050405020304"/>
              </a:rPr>
              <a:t>Father McGivney: A Model for Our Times </a:t>
            </a:r>
          </a:p>
        </p:txBody>
      </p:sp>
      <p:sp>
        <p:nvSpPr>
          <p:cNvPr id="3" name=""/>
          <p:cNvSpPr/>
          <p:nvPr>
            <p:ph type="body" idx="10"/>
          </p:nvPr>
        </p:nvSpPr>
        <p:spPr>
          <a:xfrm>
            <a:off x="0" y="749935"/>
            <a:ext cx="2971800" cy="2298065"/>
          </a:xfrm>
          <a:prstGeom prst="rect">
            <a:avLst/>
          </a:prstGeom>
          <a:noFill/>
          <a:ln w="0" cmpd="sng">
            <a:noFill/>
            <a:prstDash val="solid"/>
          </a:ln>
        </p:spPr>
        <p:txBody>
          <a:bodyPr vert="horz" lIns="0" tIns="212090" rIns="0" bIns="0" anchor="t"/>
          <a:lstStyle/>
          <a:p>
            <a:pPr marL="137160" marR="0" indent="0" algn="l">
              <a:lnSpc>
                <a:spcPts val="1100"/>
              </a:lnSpc>
              <a:spcAft>
                <a:spcPts val="0"/>
              </a:spcAft>
            </a:pPr>
            <a:r>
              <a:rPr lang="en-US" sz="1200" spc="-10">
                <a:solidFill>
                  <a:srgbClr val="000000"/>
                </a:solidFill>
                <a:latin typeface="Bookman Old Style" pitchFamily="1" panose="02020603050405020304"/>
              </a:rPr>
              <a:t>A</a:t>
            </a:r>
            <a:r>
              <a:rPr lang="en-US" sz="1200" spc="-15">
                <a:solidFill>
                  <a:srgbClr val="000000"/>
                </a:solidFill>
                <a:latin typeface="Garamond" pitchFamily="1" panose="02020603050405020304"/>
              </a:rPr>
              <a:t>parish priest, apostle to the young, protector </a:t>
            </a:r>
            <a:r>
              <a:rPr lang="en-US" sz="1200" spc="-15">
                <a:solidFill>
                  <a:srgbClr val="000000"/>
                </a:solidFill>
                <a:latin typeface="Garamond" pitchFamily="1" panose="02020603050405020304"/>
              </a:rPr>
              <a:t>of Catholic family life and founder of the </a:t>
            </a:r>
            <a:r>
              <a:rPr lang="en-US" sz="1200" spc="-15">
                <a:solidFill>
                  <a:srgbClr val="000000"/>
                </a:solidFill>
                <a:latin typeface="Garamond" pitchFamily="1" panose="02020603050405020304"/>
              </a:rPr>
              <a:t>Knights of Columbus, Venerable Servant of God </a:t>
            </a:r>
            <a:r>
              <a:rPr lang="en-US" sz="1200" spc="-15">
                <a:solidFill>
                  <a:srgbClr val="000000"/>
                </a:solidFill>
                <a:latin typeface="Garamond" pitchFamily="1" panose="02020603050405020304"/>
              </a:rPr>
              <a:t>Father Michael J. McGivney exercised heroic </a:t>
            </a:r>
            <a:r>
              <a:rPr lang="en-US" sz="1200" spc="-15">
                <a:solidFill>
                  <a:srgbClr val="000000"/>
                </a:solidFill>
                <a:latin typeface="Garamond" pitchFamily="1" panose="02020603050405020304"/>
              </a:rPr>
              <a:t>virtue in serving the temporal and spiritual needs </a:t>
            </a:r>
            <a:r>
              <a:rPr lang="en-US" sz="1200" spc="-15">
                <a:solidFill>
                  <a:srgbClr val="000000"/>
                </a:solidFill>
                <a:latin typeface="Garamond" pitchFamily="1" panose="02020603050405020304"/>
              </a:rPr>
              <a:t>of his people. Father McGivney's spirituality was </a:t>
            </a:r>
            <a:r>
              <a:rPr lang="en-US" sz="1200" spc="-15">
                <a:solidFill>
                  <a:srgbClr val="000000"/>
                </a:solidFill>
                <a:latin typeface="Garamond" pitchFamily="1" panose="02020603050405020304"/>
              </a:rPr>
              <a:t>grounded in acts of charity that evangelized, and </a:t>
            </a:r>
            <a:r>
              <a:rPr lang="en-US" sz="1200" spc="-15">
                <a:solidFill>
                  <a:srgbClr val="000000"/>
                </a:solidFill>
                <a:latin typeface="Garamond" pitchFamily="1" panose="02020603050405020304"/>
              </a:rPr>
              <a:t>125 years after his death, he is still a model for </a:t>
            </a:r>
            <a:r>
              <a:rPr lang="en-US" sz="1200" spc="-15">
                <a:solidFill>
                  <a:srgbClr val="000000"/>
                </a:solidFill>
                <a:latin typeface="Garamond" pitchFamily="1" panose="02020603050405020304"/>
              </a:rPr>
              <a:t>our times. </a:t>
            </a:r>
          </a:p>
          <a:p>
            <a:pPr marL="137160" marR="0" indent="0" algn="l">
              <a:lnSpc>
                <a:spcPts val="1200"/>
              </a:lnSpc>
              <a:spcBef>
                <a:spcPts val="485"/>
              </a:spcBef>
              <a:spcAft>
                <a:spcPts val="0"/>
              </a:spcAft>
            </a:pPr>
            <a:r>
              <a:rPr lang="en-US" sz="1200" spc="0">
                <a:solidFill>
                  <a:srgbClr val="000000"/>
                </a:solidFill>
                <a:latin typeface="Garamond" pitchFamily="1" panose="02020603050405020304"/>
              </a:rPr>
              <a:t>A </a:t>
            </a:r>
            <a:r>
              <a:rPr lang="en-US" sz="1200" b="1" spc="0">
                <a:solidFill>
                  <a:srgbClr val="000000"/>
                </a:solidFill>
                <a:latin typeface="Garamond" pitchFamily="1" panose="02020603050405020304"/>
              </a:rPr>
              <a:t>Priest for the Family </a:t>
            </a:r>
          </a:p>
          <a:p>
            <a:pPr marL="137160" marR="228600" indent="0" algn="l">
              <a:lnSpc>
                <a:spcPts val="1100"/>
              </a:lnSpc>
              <a:spcBef>
                <a:spcPts val="475"/>
              </a:spcBef>
              <a:spcAft>
                <a:spcPts val="0"/>
              </a:spcAft>
            </a:pPr>
            <a:r>
              <a:rPr lang="en-US" sz="1200" spc="0">
                <a:solidFill>
                  <a:srgbClr val="000000"/>
                </a:solidFill>
                <a:latin typeface="Garamond" pitchFamily="1" panose="02020603050405020304"/>
              </a:rPr>
              <a:t>Father McGivney knew well the hardships </a:t>
            </a:r>
            <a:r>
              <a:rPr lang="en-US" sz="1200" spc="0">
                <a:solidFill>
                  <a:srgbClr val="000000"/>
                </a:solidFill>
                <a:latin typeface="Garamond" pitchFamily="1" panose="02020603050405020304"/>
              </a:rPr>
              <a:t>that his parishioners endured as Catholics in </a:t>
            </a:r>
            <a:r>
              <a:rPr lang="en-US" sz="1200" spc="0">
                <a:solidFill>
                  <a:srgbClr val="000000"/>
                </a:solidFill>
                <a:latin typeface="Garamond" pitchFamily="1" panose="02020603050405020304"/>
              </a:rPr>
              <a:t>19th-century America. </a:t>
            </a:r>
          </a:p>
        </p:txBody>
      </p:sp>
      <p:sp>
        <p:nvSpPr>
          <p:cNvPr id="4" name=""/>
          <p:cNvSpPr/>
          <p:nvPr>
            <p:ph type="body" idx="10"/>
          </p:nvPr>
        </p:nvSpPr>
        <p:spPr>
          <a:xfrm>
            <a:off x="0" y="3048000"/>
            <a:ext cx="4407535" cy="426720"/>
          </a:xfrm>
          <a:prstGeom prst="rect">
            <a:avLst/>
          </a:prstGeom>
          <a:noFill/>
          <a:ln w="0" cmpd="sng">
            <a:noFill/>
            <a:prstDash val="solid"/>
          </a:ln>
        </p:spPr>
        <p:txBody>
          <a:bodyPr vert="horz" lIns="0" tIns="3175" rIns="0" bIns="0" anchor="t"/>
          <a:lstStyle/>
          <a:p>
            <a:pPr marL="137160" marR="0" indent="0" algn="l">
              <a:lnSpc>
                <a:spcPts val="1100"/>
              </a:lnSpc>
              <a:spcAft>
                <a:spcPts val="0"/>
              </a:spcAft>
            </a:pPr>
            <a:r>
              <a:rPr lang="en-US" sz="1200" spc="0">
                <a:solidFill>
                  <a:srgbClr val="000000"/>
                </a:solidFill>
                <a:latin typeface="Garamond" pitchFamily="1" panose="02020603050405020304"/>
              </a:rPr>
              <a:t>As a parish priest, he understood that the family was the center of </a:t>
            </a:r>
            <a:r>
              <a:rPr lang="en-US" sz="1200" spc="0">
                <a:solidFill>
                  <a:srgbClr val="000000"/>
                </a:solidFill>
                <a:latin typeface="Garamond" pitchFamily="1" panose="02020603050405020304"/>
              </a:rPr>
              <a:t>Christian life and sought to recreate a "family of families" by immersing </a:t>
            </a:r>
            <a:r>
              <a:rPr lang="en-US" sz="1200" spc="0">
                <a:solidFill>
                  <a:srgbClr val="000000"/>
                </a:solidFill>
                <a:latin typeface="Garamond" pitchFamily="1" panose="02020603050405020304"/>
              </a:rPr>
              <a:t>himself in the daily struggles of his flock. </a:t>
            </a:r>
          </a:p>
        </p:txBody>
      </p:sp>
      <p:sp>
        <p:nvSpPr>
          <p:cNvPr id="5" name=""/>
          <p:cNvSpPr/>
          <p:nvPr>
            <p:ph type="body" idx="10"/>
          </p:nvPr>
        </p:nvSpPr>
        <p:spPr>
          <a:xfrm>
            <a:off x="0" y="3474720"/>
            <a:ext cx="1539240" cy="853440"/>
          </a:xfrm>
          <a:prstGeom prst="rect">
            <a:avLst/>
          </a:prstGeom>
          <a:noFill/>
          <a:ln w="0" cmpd="sng">
            <a:noFill/>
            <a:prstDash val="solid"/>
          </a:ln>
        </p:spPr>
        <p:txBody>
          <a:bodyPr vert="horz" lIns="0" tIns="60960" rIns="0" bIns="0" anchor="t"/>
          <a:lstStyle/>
          <a:p>
            <a:pPr marL="137160" marR="0" indent="0" algn="l">
              <a:lnSpc>
                <a:spcPts val="1100"/>
              </a:lnSpc>
              <a:spcAft>
                <a:spcPts val="0"/>
              </a:spcAft>
            </a:pPr>
            <a:r>
              <a:rPr lang="en-US" sz="1200" b="1" spc="0">
                <a:solidFill>
                  <a:srgbClr val="000000"/>
                </a:solidFill>
                <a:latin typeface="Garamond" pitchFamily="1" panose="02020603050405020304"/>
              </a:rPr>
              <a:t>Evangelizer of His </a:t>
            </a:r>
            <a:r>
              <a:rPr lang="en-US" sz="1200" b="1" spc="0">
                <a:solidFill>
                  <a:srgbClr val="000000"/>
                </a:solidFill>
                <a:latin typeface="Garamond" pitchFamily="1" panose="02020603050405020304"/>
              </a:rPr>
              <a:t>Community </a:t>
            </a:r>
          </a:p>
          <a:p>
            <a:pPr marL="137160" marR="0" indent="0" algn="l">
              <a:lnSpc>
                <a:spcPts val="1100"/>
              </a:lnSpc>
              <a:spcBef>
                <a:spcPts val="485"/>
              </a:spcBef>
              <a:spcAft>
                <a:spcPts val="0"/>
              </a:spcAft>
            </a:pPr>
            <a:r>
              <a:rPr lang="en-US" sz="1200" spc="0">
                <a:solidFill>
                  <a:srgbClr val="000000"/>
                </a:solidFill>
                <a:latin typeface="Garamond" pitchFamily="1" panose="02020603050405020304"/>
              </a:rPr>
              <a:t>Father McGivney's </a:t>
            </a:r>
            <a:r>
              <a:rPr lang="en-US" sz="1200" spc="0">
                <a:solidFill>
                  <a:srgbClr val="000000"/>
                </a:solidFill>
                <a:latin typeface="Garamond" pitchFamily="1" panose="02020603050405020304"/>
              </a:rPr>
              <a:t>active pastoral care for </a:t>
            </a:r>
            <a:r>
              <a:rPr lang="en-US" sz="1200" spc="0">
                <a:solidFill>
                  <a:srgbClr val="000000"/>
                </a:solidFill>
                <a:latin typeface="Garamond" pitchFamily="1" panose="02020603050405020304"/>
              </a:rPr>
              <a:t>those in all walks of life </a:t>
            </a:r>
          </a:p>
        </p:txBody>
      </p:sp>
      <p:sp>
        <p:nvSpPr>
          <p:cNvPr id="6" name=""/>
          <p:cNvSpPr/>
          <p:nvPr>
            <p:ph type="body" idx="10"/>
          </p:nvPr>
        </p:nvSpPr>
        <p:spPr>
          <a:xfrm>
            <a:off x="0" y="4328160"/>
            <a:ext cx="4453255" cy="2121535"/>
          </a:xfrm>
          <a:prstGeom prst="rect">
            <a:avLst/>
          </a:prstGeom>
          <a:noFill/>
          <a:ln w="0" cmpd="sng">
            <a:noFill/>
            <a:prstDash val="solid"/>
          </a:ln>
        </p:spPr>
        <p:txBody>
          <a:bodyPr vert="horz" lIns="0" tIns="0" rIns="0" bIns="0" anchor="t"/>
          <a:lstStyle/>
          <a:p>
            <a:pPr marL="137160" marR="0" indent="0" algn="l">
              <a:lnSpc>
                <a:spcPts val="1100"/>
              </a:lnSpc>
              <a:spcAft>
                <a:spcPts val="0"/>
              </a:spcAft>
            </a:pPr>
            <a:r>
              <a:rPr lang="en-US" sz="1200" spc="0">
                <a:solidFill>
                  <a:srgbClr val="000000"/>
                </a:solidFill>
                <a:latin typeface="Garamond" pitchFamily="1" panose="02020603050405020304"/>
              </a:rPr>
              <a:t>was renowned. Caring especially for those on the margins of society, his </a:t>
            </a:r>
            <a:r>
              <a:rPr lang="en-US" sz="1200" spc="0">
                <a:solidFill>
                  <a:srgbClr val="000000"/>
                </a:solidFill>
                <a:latin typeface="Garamond" pitchFamily="1" panose="02020603050405020304"/>
              </a:rPr>
              <a:t>service extended to immigrants, the imprisoned, and those Catholics of </a:t>
            </a:r>
            <a:r>
              <a:rPr lang="en-US" sz="1200" spc="0">
                <a:solidFill>
                  <a:srgbClr val="000000"/>
                </a:solidFill>
                <a:latin typeface="Garamond" pitchFamily="1" panose="02020603050405020304"/>
              </a:rPr>
              <a:t>the time who were ostracized for their faith. </a:t>
            </a:r>
          </a:p>
          <a:p>
            <a:pPr marL="137160" marR="0" indent="0" algn="l">
              <a:lnSpc>
                <a:spcPts val="1300"/>
              </a:lnSpc>
              <a:spcBef>
                <a:spcPts val="390"/>
              </a:spcBef>
              <a:spcAft>
                <a:spcPts val="0"/>
              </a:spcAft>
            </a:pPr>
            <a:r>
              <a:rPr lang="en-US" sz="1200" b="1" spc="0">
                <a:solidFill>
                  <a:srgbClr val="000000"/>
                </a:solidFill>
                <a:latin typeface="Garamond" pitchFamily="1" panose="02020603050405020304"/>
              </a:rPr>
              <a:t>Founder of the Knights of Columbus </a:t>
            </a:r>
          </a:p>
          <a:p>
            <a:pPr marL="137160" marR="0" indent="0" algn="l">
              <a:lnSpc>
                <a:spcPts val="1100"/>
              </a:lnSpc>
              <a:spcBef>
                <a:spcPts val="440"/>
              </a:spcBef>
              <a:spcAft>
                <a:spcPts val="0"/>
              </a:spcAft>
            </a:pPr>
            <a:r>
              <a:rPr lang="en-US" sz="1200" spc="0">
                <a:solidFill>
                  <a:srgbClr val="000000"/>
                </a:solidFill>
                <a:latin typeface="Garamond" pitchFamily="1" panose="02020603050405020304"/>
              </a:rPr>
              <a:t>Seeking to provide fraternal support and spiritual guidance to the families </a:t>
            </a:r>
            <a:r>
              <a:rPr lang="en-US" sz="1200" spc="0">
                <a:solidFill>
                  <a:srgbClr val="000000"/>
                </a:solidFill>
                <a:latin typeface="Garamond" pitchFamily="1" panose="02020603050405020304"/>
              </a:rPr>
              <a:t>of his parish, Father McGivney brought together a group of men at </a:t>
            </a:r>
            <a:r>
              <a:rPr lang="en-US" sz="1200" spc="0">
                <a:solidFill>
                  <a:srgbClr val="000000"/>
                </a:solidFill>
                <a:latin typeface="Garamond" pitchFamily="1" panose="02020603050405020304"/>
              </a:rPr>
              <a:t>St. Mary's Church in New Haven, Conn., to form the Knights of Columbus </a:t>
            </a:r>
            <a:r>
              <a:rPr lang="en-US" sz="1200" spc="0">
                <a:solidFill>
                  <a:srgbClr val="000000"/>
                </a:solidFill>
                <a:latin typeface="Garamond" pitchFamily="1" panose="02020603050405020304"/>
              </a:rPr>
              <a:t>in 1882. </a:t>
            </a:r>
          </a:p>
          <a:p>
            <a:pPr marL="137160" marR="0" indent="0" algn="l">
              <a:lnSpc>
                <a:spcPts val="1100"/>
              </a:lnSpc>
              <a:spcBef>
                <a:spcPts val="535"/>
              </a:spcBef>
              <a:spcAft>
                <a:spcPts val="410"/>
              </a:spcAft>
            </a:pPr>
            <a:r>
              <a:rPr lang="en-US" sz="1200" spc="0">
                <a:solidFill>
                  <a:srgbClr val="000000"/>
                </a:solidFill>
                <a:latin typeface="Garamond" pitchFamily="1" panose="02020603050405020304"/>
              </a:rPr>
              <a:t>Together, they would build a model of charity and unity, working on behalf </a:t>
            </a:r>
            <a:r>
              <a:rPr lang="en-US" sz="1200" spc="0">
                <a:solidFill>
                  <a:srgbClr val="000000"/>
                </a:solidFill>
                <a:latin typeface="Garamond" pitchFamily="1" panose="02020603050405020304"/>
              </a:rPr>
              <a:t>of those in need and establishing a system of financial assistance for </a:t>
            </a:r>
            <a:r>
              <a:rPr lang="en-US" sz="1200" spc="0">
                <a:solidFill>
                  <a:srgbClr val="000000"/>
                </a:solidFill>
                <a:latin typeface="Garamond" pitchFamily="1" panose="02020603050405020304"/>
              </a:rPr>
              <a:t>widows and their children. Today, the organization is the world's largest </a:t>
            </a:r>
            <a:r>
              <a:rPr lang="en-US" sz="1200" spc="0">
                <a:solidFill>
                  <a:srgbClr val="000000"/>
                </a:solidFill>
                <a:latin typeface="Garamond" pitchFamily="1" panose="02020603050405020304"/>
              </a:rPr>
              <a:t>Catholic fraternal society, a leader in charitable outreach and a highly rated </a:t>
            </a:r>
            <a:r>
              <a:rPr lang="en-US" sz="1200" spc="0">
                <a:solidFill>
                  <a:srgbClr val="000000"/>
                </a:solidFill>
                <a:latin typeface="Garamond" pitchFamily="1" panose="02020603050405020304"/>
              </a:rPr>
              <a:t>insurance program. </a:t>
            </a:r>
          </a:p>
        </p:txBody>
      </p:sp>
      <p:sp>
        <p:nvSpPr>
          <p:cNvPr id="7" name=""/>
          <p:cNvSpPr/>
          <p:nvPr>
            <p:ph type="body" idx="10"/>
          </p:nvPr>
        </p:nvSpPr>
        <p:spPr>
          <a:xfrm>
            <a:off x="109855" y="6449695"/>
            <a:ext cx="2840355" cy="841375"/>
          </a:xfrm>
          <a:prstGeom prst="rect">
            <a:avLst/>
          </a:prstGeom>
          <a:solidFill>
            <a:srgbClr val="974646"/>
          </a:solidFill>
          <a:ln w="0" cmpd="sng">
            <a:noFill/>
            <a:prstDash val="solid"/>
          </a:ln>
        </p:spPr>
        <p:txBody>
          <a:bodyPr vert="horz" lIns="0" tIns="48895" rIns="0" bIns="0" anchor="t"/>
          <a:lstStyle/>
          <a:p>
            <a:pPr marL="91440" marR="91440" indent="0" algn="l">
              <a:lnSpc>
                <a:spcPts val="1000"/>
              </a:lnSpc>
              <a:spcAft>
                <a:spcPts val="0"/>
              </a:spcAft>
            </a:pPr>
            <a:r>
              <a:rPr lang="en-US" sz="1000" i="1" spc="40">
                <a:solidFill>
                  <a:srgbClr val="FFFFFF"/>
                </a:solidFill>
                <a:latin typeface="Garamond" pitchFamily="1" panose="02020603050405020304"/>
              </a:rPr>
              <a:t>"He was a man of the people. He was ever zealous for the people's welfare and all the kindliness of his priestly soul asserted itself most strongly in his unceasing efforts for the betterment of their condition." </a:t>
            </a:r>
          </a:p>
          <a:p>
            <a:pPr marL="0" marR="45720" indent="0" algn="r">
              <a:lnSpc>
                <a:spcPts val="800"/>
              </a:lnSpc>
              <a:spcBef>
                <a:spcPts val="920"/>
              </a:spcBef>
              <a:spcAft>
                <a:spcPts val="475"/>
              </a:spcAft>
            </a:pPr>
            <a:r>
              <a:rPr lang="en-US" sz="900" i="1" spc="0">
                <a:solidFill>
                  <a:srgbClr val="FFFFFF"/>
                </a:solidFill>
                <a:latin typeface="Garamond" pitchFamily="1" panose="02020603050405020304"/>
              </a:rPr>
              <a:t>- Edward Downes Jr. </a:t>
            </a:r>
          </a:p>
        </p:txBody>
      </p:sp>
      <p:sp>
        <p:nvSpPr>
          <p:cNvPr id="8" name=""/>
          <p:cNvSpPr/>
          <p:nvPr>
            <p:ph type="body" idx="10"/>
          </p:nvPr>
        </p:nvSpPr>
        <p:spPr>
          <a:xfrm>
            <a:off x="5022850" y="560705"/>
            <a:ext cx="4130040" cy="2453640"/>
          </a:xfrm>
          <a:prstGeom prst="rect">
            <a:avLst/>
          </a:prstGeom>
          <a:solidFill>
            <a:srgbClr val="F5EBE9"/>
          </a:solidFill>
          <a:ln w="0" cmpd="sng">
            <a:noFill/>
            <a:prstDash val="solid"/>
          </a:ln>
        </p:spPr>
        <p:txBody>
          <a:bodyPr vert="horz" lIns="0" tIns="0" rIns="0" bIns="0" anchor="t"/>
          <a:lstStyle/>
          <a:p>
            <a:pPr marL="0" marR="0" indent="0" algn="ctr">
              <a:lnSpc>
                <a:spcPts val="1100"/>
              </a:lnSpc>
              <a:spcAft>
                <a:spcPts val="0"/>
              </a:spcAft>
            </a:pPr>
            <a:r>
              <a:rPr lang="en-US" sz="1050" b="1" i="1" spc="0">
                <a:solidFill>
                  <a:srgbClr val="000000"/>
                </a:solidFill>
                <a:latin typeface="Bookman Old Style" pitchFamily="1" panose="02020603050405020304"/>
              </a:rPr>
              <a:t>Prayer for the Canonization of </a:t>
            </a:r>
            <a:br/>
            <a:r>
              <a:rPr lang="en-US" sz="1050" b="1" i="1" spc="0">
                <a:solidFill>
                  <a:srgbClr val="000000"/>
                </a:solidFill>
                <a:latin typeface="Bookman Old Style" pitchFamily="1" panose="02020603050405020304"/>
              </a:rPr>
              <a:t>Father Michael J. McGivney </a:t>
            </a:r>
          </a:p>
          <a:p>
            <a:pPr marL="0" marR="0" indent="0" algn="l">
              <a:lnSpc>
                <a:spcPts val="1200"/>
              </a:lnSpc>
              <a:spcBef>
                <a:spcPts val="525"/>
              </a:spcBef>
              <a:spcAft>
                <a:spcPts val="0"/>
              </a:spcAft>
            </a:pPr>
            <a:r>
              <a:rPr lang="en-US" sz="1050" i="1" spc="-35">
                <a:solidFill>
                  <a:srgbClr val="000000"/>
                </a:solidFill>
                <a:latin typeface="Bookman Old Style" pitchFamily="1" panose="02020603050405020304"/>
              </a:rPr>
              <a:t>God, our Father, protector of the poor and defender of the widow and orphan, you called your priest, Father Michael J. McGivney, to be an apostle of Christian family life and to lead the young to the generous service of their neighbor. Through the example of his life and virtue may we follow your Son, Jesus Christ, more closely, fulfilling his commandment of charity and building up his Body which is the Church. Let the inspiration of your servant prompt us to greater confidence in your love so that we may continue his work of caring for the needy and the outcast. We humbly ask that you glorify your venerable servant Father Michael J. McGivney on earth according to the design of your holy will. Through his intercession, grant the favor I now present (here make your request). </a:t>
            </a:r>
          </a:p>
          <a:p>
            <a:pPr marL="0" marR="0" indent="0" algn="r">
              <a:lnSpc>
                <a:spcPts val="1200"/>
              </a:lnSpc>
              <a:spcBef>
                <a:spcPts val="15"/>
              </a:spcBef>
              <a:spcAft>
                <a:spcPts val="0"/>
              </a:spcAft>
            </a:pPr>
            <a:r>
              <a:rPr lang="en-US" sz="1050" i="1" spc="-30">
                <a:solidFill>
                  <a:srgbClr val="000000"/>
                </a:solidFill>
                <a:latin typeface="Bookman Old Style" pitchFamily="1" panose="02020603050405020304"/>
              </a:rPr>
              <a:t>Through Christ our Lord. </a:t>
            </a:r>
          </a:p>
          <a:p>
            <a:pPr marL="0" marR="0" indent="0" algn="r">
              <a:lnSpc>
                <a:spcPts val="900"/>
              </a:lnSpc>
              <a:spcBef>
                <a:spcPts val="15"/>
              </a:spcBef>
              <a:spcAft>
                <a:spcPts val="0"/>
              </a:spcAft>
            </a:pPr>
            <a:r>
              <a:rPr lang="en-US" sz="1050" i="1" spc="-25">
                <a:solidFill>
                  <a:srgbClr val="000000"/>
                </a:solidFill>
                <a:latin typeface="Bookman Old Style" pitchFamily="1" panose="02020603050405020304"/>
              </a:rPr>
              <a:t>Amen. </a:t>
            </a:r>
          </a:p>
        </p:txBody>
      </p:sp>
      <p:sp>
        <p:nvSpPr>
          <p:cNvPr id="12" name=""/>
          <p:cNvSpPr/>
          <p:nvPr>
            <p:ph type="body" idx="10"/>
          </p:nvPr>
        </p:nvSpPr>
        <p:spPr>
          <a:xfrm>
            <a:off x="9442450" y="2206625"/>
            <a:ext cx="381000" cy="5328285"/>
          </a:xfrm>
          <a:prstGeom prst="rect">
            <a:avLst/>
          </a:prstGeom>
          <a:solidFill>
            <a:srgbClr val="724748"/>
          </a:solidFill>
          <a:ln w="0" cmpd="sng">
            <a:noFill/>
            <a:prstDash val="solid"/>
          </a:ln>
        </p:spPr>
        <p:txBody>
          <a:bodyPr vert="vert270" lIns="0" tIns="0" rIns="106680" bIns="0" anchor="t"/>
          <a:lstStyle/>
          <a:p>
            <a:pPr marL="2651760" marR="0" indent="0" algn="l">
              <a:lnSpc>
                <a:spcPts val="2100"/>
              </a:lnSpc>
              <a:spcAft>
                <a:spcPts val="20"/>
              </a:spcAft>
            </a:pPr>
            <a:r>
              <a:rPr lang="en-US" sz="1700" spc="-90">
                <a:solidFill>
                  <a:srgbClr val="EAFAF9"/>
                </a:solidFill>
                <a:latin typeface="Bookman Old Style" pitchFamily="1" panose="02020603050405020304"/>
              </a:rPr>
              <a:t>Aaun!DDIAT Jatuted </a:t>
            </a:r>
          </a:p>
        </p:txBody>
      </p:sp>
      <p:sp>
        <p:nvSpPr>
          <p:cNvPr id="16" name=""/>
          <p:cNvSpPr/>
          <p:nvPr>
            <p:ph type="body" idx="10"/>
          </p:nvPr>
        </p:nvSpPr>
        <p:spPr>
          <a:xfrm>
            <a:off x="1661795" y="3474720"/>
            <a:ext cx="2824480" cy="853440"/>
          </a:xfrm>
          <a:prstGeom prst="rect">
            <a:avLst/>
          </a:prstGeom>
          <a:solidFill>
            <a:srgbClr val="974646"/>
          </a:solidFill>
          <a:ln w="3175" cmpd="sng">
            <a:solidFill>
              <a:srgbClr val="974646"/>
            </a:solidFill>
            <a:prstDash val="solid"/>
          </a:ln>
        </p:spPr>
        <p:txBody>
          <a:bodyPr vert="horz" lIns="0" tIns="111760" rIns="0" bIns="0" anchor="t"/>
          <a:lstStyle/>
          <a:p>
            <a:pPr marL="45720" marR="45720" indent="0" algn="just">
              <a:lnSpc>
                <a:spcPts val="1000"/>
              </a:lnSpc>
              <a:spcAft>
                <a:spcPts val="0"/>
              </a:spcAft>
            </a:pPr>
            <a:r>
              <a:rPr lang="en-US" sz="1000" i="1" spc="50">
                <a:solidFill>
                  <a:srgbClr val="FFFFFF"/>
                </a:solidFill>
                <a:latin typeface="Garamond" pitchFamily="1" panose="02020603050405020304"/>
              </a:rPr>
              <a:t>"His special vocation was to develop Catholic manhood, to bind into one conspicuous solidarity all the elements that make for strength of character." </a:t>
            </a:r>
          </a:p>
          <a:p>
            <a:pPr marL="0" marR="45720" indent="0" algn="r">
              <a:lnSpc>
                <a:spcPts val="1000"/>
              </a:lnSpc>
              <a:spcBef>
                <a:spcPts val="500"/>
              </a:spcBef>
              <a:spcAft>
                <a:spcPts val="1335"/>
              </a:spcAft>
            </a:pPr>
            <a:r>
              <a:rPr lang="en-US" sz="1000" i="1" spc="25">
                <a:solidFill>
                  <a:srgbClr val="000000"/>
                </a:solidFill>
                <a:latin typeface="Garamond" pitchFamily="1" panose="02020603050405020304"/>
              </a:rPr>
              <a:t>-</a:t>
            </a:r>
            <a:r>
              <a:rPr lang="en-US" sz="900" i="1" spc="25">
                <a:solidFill>
                  <a:srgbClr val="FFFFFF"/>
                </a:solidFill>
                <a:latin typeface="Garamond" pitchFamily="1" panose="02020603050405020304"/>
              </a:rPr>
              <a:t> Father Joseph Gordian Daley </a:t>
            </a:r>
          </a:p>
        </p:txBody>
      </p:sp>
    </p:spTree>
  </p:cSld>
  <p:clrMapOvr>
    <a:masterClrMapping/>
  </p:clrMapOvr>
</p:sldLayout>
</file>

<file path=ppt/slideLayouts/slideLayout6.xml><?xml version="1.0" encoding="utf-8"?>
<p:sldLayout xmlns:p="http://schemas.openxmlformats.org/presentationml/2006/main" xmlns:r="http://schemas.openxmlformats.org/officeDocument/2006/relationships" xmlns:a="http://schemas.openxmlformats.org/drawingml/2006/main" xmlns:dc="http://purl.org/dc/elements/1.1/" xmlns:cp="http://schemas.openxmlformats.org/package/2006/metadata/core-properties">
  <p:cSld name="layout 6">
    <p:bg>
      <p:bgPr>
        <a:solidFill>
          <a:schemeClr val="bg1">
            <a:alpha val="100000"/>
          </a:schemeClr>
        </a:solidFill>
      </p:bgPr>
    </p:bg>
    <p:spTree>
      <p:nvGrpSpPr>
        <p:cNvPr id="1" name=""/>
        <p:cNvGrpSpPr/>
        <p:nvPr/>
      </p:nvGrpSpPr>
      <p:grpSpPr>
        <a:xfrm>
          <a:off x="0" y="0"/>
          <a:ext cx="0" cy="0"/>
          <a:chOff x="0" y="0"/>
          <a:chExt cx="0" cy="0"/>
        </a:xfrm>
      </p:grpSpPr>
      <p:sp>
        <p:nvSpPr>
          <p:cNvPr id="2" name=""/>
          <p:cNvSpPr/>
          <p:nvPr>
            <p:ph type="body" idx="10"/>
          </p:nvPr>
        </p:nvSpPr>
        <p:spPr>
          <a:xfrm>
            <a:off x="0" y="0"/>
            <a:ext cx="9829800" cy="433070"/>
          </a:xfrm>
          <a:prstGeom prst="rect">
            <a:avLst/>
          </a:prstGeom>
          <a:solidFill>
            <a:srgbClr val="313B32"/>
          </a:solidFill>
          <a:ln w="0" cmpd="sng">
            <a:noFill/>
            <a:prstDash val="solid"/>
          </a:ln>
        </p:spPr>
        <p:txBody>
          <a:bodyPr vert="horz" lIns="0" tIns="0" rIns="0" bIns="0" anchor="t">
            <a:normAutofit fontScale="85000"/>
          </a:bodyPr>
          <a:lstStyle/>
          <a:p>
            <a:pPr marL="91440" marR="0" indent="0" algn="l">
              <a:lnSpc>
                <a:spcPts val="3000"/>
              </a:lnSpc>
              <a:spcAft>
                <a:spcPts val="335"/>
              </a:spcAft>
            </a:pPr>
            <a:r>
              <a:rPr lang="en-US" sz="3000" b="1" spc="245">
                <a:solidFill>
                  <a:srgbClr val="FFFFFF"/>
                </a:solidFill>
                <a:latin typeface="Garamond" pitchFamily="1" panose="02020603050405020304"/>
              </a:rPr>
              <a:t>Strengthening Catholic Families </a:t>
            </a:r>
          </a:p>
        </p:txBody>
      </p:sp>
      <p:sp>
        <p:nvSpPr>
          <p:cNvPr id="3" name=""/>
          <p:cNvSpPr/>
          <p:nvPr>
            <p:ph type="body" idx="10"/>
          </p:nvPr>
        </p:nvSpPr>
        <p:spPr>
          <a:xfrm>
            <a:off x="5401310" y="4251960"/>
            <a:ext cx="1490345" cy="1155065"/>
          </a:xfrm>
          <a:prstGeom prst="rect">
            <a:avLst/>
          </a:prstGeom>
          <a:solidFill>
            <a:srgbClr val="DFE0DF"/>
          </a:solidFill>
          <a:ln w="0" cmpd="sng">
            <a:noFill/>
            <a:prstDash val="solid"/>
          </a:ln>
        </p:spPr>
        <p:txBody>
          <a:bodyPr vert="horz" lIns="0" tIns="0" rIns="0" bIns="0" anchor="t"/>
          <a:lstStyle/>
          <a:p>
            <a:pPr marL="0" marR="0" indent="0" algn="l">
              <a:lnSpc>
                <a:spcPts val="1100"/>
              </a:lnSpc>
              <a:spcAft>
                <a:spcPts val="0"/>
              </a:spcAft>
            </a:pPr>
            <a:r>
              <a:rPr lang="en-US" sz="950" b="1" i="1" spc="-20">
                <a:solidFill>
                  <a:srgbClr val="000000"/>
                </a:solidFill>
                <a:latin typeface="Bookman Old Style" pitchFamily="1" panose="02020603050405020304"/>
              </a:rPr>
              <a:t>A Family Prayer </a:t>
            </a:r>
          </a:p>
          <a:p>
            <a:pPr marL="0" marR="0" indent="0" algn="l">
              <a:lnSpc>
                <a:spcPts val="1100"/>
              </a:lnSpc>
              <a:spcBef>
                <a:spcPts val="475"/>
              </a:spcBef>
              <a:spcAft>
                <a:spcPts val="0"/>
              </a:spcAft>
            </a:pPr>
            <a:r>
              <a:rPr lang="en-US" sz="950" i="1" spc="-40">
                <a:solidFill>
                  <a:srgbClr val="000000"/>
                </a:solidFill>
                <a:latin typeface="Bookman Old Style" pitchFamily="1" panose="02020603050405020304"/>
              </a:rPr>
              <a:t>Heavenly Father, thank you </a:t>
            </a:r>
            <a:r>
              <a:rPr lang="en-US" sz="950" i="1" spc="-40">
                <a:solidFill>
                  <a:srgbClr val="000000"/>
                </a:solidFill>
                <a:latin typeface="Bookman Old Style" pitchFamily="1" panose="02020603050405020304"/>
              </a:rPr>
              <a:t>for the gift of our family. </a:t>
            </a:r>
            <a:r>
              <a:rPr lang="en-US" sz="950" i="1" spc="-40">
                <a:solidFill>
                  <a:srgbClr val="000000"/>
                </a:solidFill>
                <a:latin typeface="Bookman Old Style" pitchFamily="1" panose="02020603050405020304"/>
              </a:rPr>
              <a:t>Enlighten our hearts and </a:t>
            </a:r>
            <a:r>
              <a:rPr lang="en-US" sz="950" i="1" spc="-40">
                <a:solidFill>
                  <a:srgbClr val="000000"/>
                </a:solidFill>
                <a:latin typeface="Bookman Old Style" pitchFamily="1" panose="02020603050405020304"/>
              </a:rPr>
              <a:t>minds that we may live </a:t>
            </a:r>
            <a:r>
              <a:rPr lang="en-US" sz="950" i="1" spc="-40">
                <a:solidFill>
                  <a:srgbClr val="000000"/>
                </a:solidFill>
                <a:latin typeface="Bookman Old Style" pitchFamily="1" panose="02020603050405020304"/>
              </a:rPr>
              <a:t>more fully this vocation to </a:t>
            </a:r>
            <a:r>
              <a:rPr lang="en-US" sz="950" i="1" spc="-40">
                <a:solidFill>
                  <a:srgbClr val="000000"/>
                </a:solidFill>
                <a:latin typeface="Bookman Old Style" pitchFamily="1" panose="02020603050405020304"/>
              </a:rPr>
              <a:t>love. </a:t>
            </a:r>
          </a:p>
        </p:txBody>
      </p:sp>
      <p:sp>
        <p:nvSpPr>
          <p:cNvPr id="4" name=""/>
          <p:cNvSpPr/>
          <p:nvPr>
            <p:ph type="body" idx="10"/>
          </p:nvPr>
        </p:nvSpPr>
        <p:spPr>
          <a:xfrm>
            <a:off x="5401310" y="5407025"/>
            <a:ext cx="4440555" cy="1414145"/>
          </a:xfrm>
          <a:prstGeom prst="rect">
            <a:avLst/>
          </a:prstGeom>
          <a:solidFill>
            <a:srgbClr val="DFE0DF"/>
          </a:solidFill>
          <a:ln w="0" cmpd="sng">
            <a:noFill/>
            <a:prstDash val="solid"/>
          </a:ln>
        </p:spPr>
        <p:txBody>
          <a:bodyPr vert="horz" lIns="0" tIns="3175" rIns="0" bIns="0" anchor="t"/>
          <a:lstStyle/>
          <a:p>
            <a:pPr marL="0" marR="0" indent="0" algn="just">
              <a:lnSpc>
                <a:spcPts val="1100"/>
              </a:lnSpc>
              <a:spcAft>
                <a:spcPts val="0"/>
              </a:spcAft>
            </a:pPr>
            <a:r>
              <a:rPr lang="en-US" sz="950" i="1" spc="-45">
                <a:solidFill>
                  <a:srgbClr val="000000"/>
                </a:solidFill>
                <a:latin typeface="Bookman Old Style" pitchFamily="1" panose="02020603050405020304"/>
              </a:rPr>
              <a:t>In our daily life and work, may we reflect the self-giving love which you, 0 Father, </a:t>
            </a:r>
            <a:r>
              <a:rPr lang="en-US" sz="950" i="1" spc="-45">
                <a:solidFill>
                  <a:srgbClr val="000000"/>
                </a:solidFill>
                <a:latin typeface="Bookman Old Style" pitchFamily="1" panose="02020603050405020304"/>
              </a:rPr>
              <a:t>eternally show with your Son and Holy Spirit. Let your love be evident in the peace </a:t>
            </a:r>
            <a:r>
              <a:rPr lang="en-US" sz="950" i="1" spc="-45">
                <a:solidFill>
                  <a:srgbClr val="000000"/>
                </a:solidFill>
                <a:latin typeface="Bookman Old Style" pitchFamily="1" panose="02020603050405020304"/>
              </a:rPr>
              <a:t>that reigns in our home and in the faith we process and live. May our family alway </a:t>
            </a:r>
            <a:r>
              <a:rPr lang="en-US" sz="950" i="1" spc="-45">
                <a:solidFill>
                  <a:srgbClr val="000000"/>
                </a:solidFill>
                <a:latin typeface="Bookman Old Style" pitchFamily="1" panose="02020603050405020304"/>
              </a:rPr>
              <a:t>be a place of generosity, understanding, forgiveness and joy. </a:t>
            </a:r>
          </a:p>
          <a:p>
            <a:pPr marL="0" marR="0" indent="0" algn="l">
              <a:lnSpc>
                <a:spcPts val="1100"/>
              </a:lnSpc>
              <a:spcBef>
                <a:spcPts val="525"/>
              </a:spcBef>
              <a:spcAft>
                <a:spcPts val="0"/>
              </a:spcAft>
            </a:pPr>
            <a:r>
              <a:rPr lang="en-US" sz="950" i="1" spc="-40">
                <a:solidFill>
                  <a:srgbClr val="000000"/>
                </a:solidFill>
                <a:latin typeface="Bookman Old Style" pitchFamily="1" panose="02020603050405020304"/>
              </a:rPr>
              <a:t>Kindly give us the wisdom and courage to be witnesses to your eternal design for ti </a:t>
            </a:r>
            <a:r>
              <a:rPr lang="en-US" sz="950" i="1" spc="-40">
                <a:solidFill>
                  <a:srgbClr val="000000"/>
                </a:solidFill>
                <a:latin typeface="Bookman Old Style" pitchFamily="1" panose="02020603050405020304"/>
              </a:rPr>
              <a:t>family</a:t>
            </a:r>
            <a:r>
              <a:rPr lang="en-US" sz="950" i="1" baseline="-25000" spc="-40">
                <a:solidFill>
                  <a:srgbClr val="000000"/>
                </a:solidFill>
                <a:latin typeface="Bookman Old Style" pitchFamily="1" panose="02020603050405020304"/>
              </a:rPr>
              <a:t>;</a:t>
            </a:r>
            <a:r>
              <a:rPr lang="en-US" sz="950" i="1" spc="-40">
                <a:solidFill>
                  <a:srgbClr val="000000"/>
                </a:solidFill>
                <a:latin typeface="Bookman Old Style" pitchFamily="1" panose="02020603050405020304"/>
              </a:rPr>
              <a:t> and grant that the Holy Family of Nazareth may always guide our path to </a:t>
            </a:r>
            <a:r>
              <a:rPr lang="en-US" sz="950" i="1" spc="-40">
                <a:solidFill>
                  <a:srgbClr val="000000"/>
                </a:solidFill>
                <a:latin typeface="Bookman Old Style" pitchFamily="1" panose="02020603050405020304"/>
              </a:rPr>
              <a:t>holiness as a family. </a:t>
            </a:r>
          </a:p>
          <a:p>
            <a:pPr marL="0" marR="0" indent="0" algn="just">
              <a:lnSpc>
                <a:spcPts val="1100"/>
              </a:lnSpc>
              <a:spcBef>
                <a:spcPts val="535"/>
              </a:spcBef>
              <a:spcAft>
                <a:spcPts val="0"/>
              </a:spcAft>
            </a:pPr>
            <a:r>
              <a:rPr lang="en-US" sz="950" i="1" spc="0">
                <a:solidFill>
                  <a:srgbClr val="000000"/>
                </a:solidFill>
                <a:latin typeface="Bookman Old Style" pitchFamily="1" panose="02020603050405020304"/>
              </a:rPr>
              <a:t>We ask this through our Lord Jesus Christ, your Son, who lives and reigns with you </a:t>
            </a:r>
            <a:r>
              <a:rPr lang="en-US" sz="950" i="1" spc="0">
                <a:solidFill>
                  <a:srgbClr val="000000"/>
                </a:solidFill>
                <a:latin typeface="Bookman Old Style" pitchFamily="1" panose="02020603050405020304"/>
              </a:rPr>
              <a:t>in the unity of the Holy Spirit, one God forever and ever. </a:t>
            </a:r>
          </a:p>
        </p:txBody>
      </p:sp>
      <p:sp>
        <p:nvSpPr>
          <p:cNvPr id="5" name=""/>
          <p:cNvSpPr/>
          <p:nvPr>
            <p:ph type="body" idx="10"/>
          </p:nvPr>
        </p:nvSpPr>
        <p:spPr>
          <a:xfrm>
            <a:off x="9570720" y="7019290"/>
            <a:ext cx="271145" cy="88900"/>
          </a:xfrm>
          <a:prstGeom prst="rect">
            <a:avLst/>
          </a:prstGeom>
          <a:solidFill>
            <a:srgbClr val="DFE0DF"/>
          </a:solidFill>
          <a:ln w="0" cmpd="sng">
            <a:noFill/>
            <a:prstDash val="solid"/>
          </a:ln>
        </p:spPr>
        <p:txBody>
          <a:bodyPr vert="horz" lIns="0" tIns="0" rIns="0" bIns="0" anchor="t"/>
          <a:lstStyle/>
          <a:p>
            <a:pPr marL="0" marR="0" indent="0" algn="l">
              <a:lnSpc>
                <a:spcPts val="700"/>
              </a:lnSpc>
              <a:spcAft>
                <a:spcPts val="0"/>
              </a:spcAft>
            </a:pPr>
            <a:r>
              <a:rPr lang="en-US" sz="950" i="1" spc="-80">
                <a:solidFill>
                  <a:srgbClr val="000000"/>
                </a:solidFill>
                <a:latin typeface="Bookman Old Style" pitchFamily="1" panose="02020603050405020304"/>
              </a:rPr>
              <a:t>Ame; </a:t>
            </a:r>
          </a:p>
        </p:txBody>
      </p:sp>
      <p:sp>
        <p:nvSpPr>
          <p:cNvPr id="6" name=""/>
          <p:cNvSpPr/>
          <p:nvPr>
            <p:ph type="body" idx="10"/>
          </p:nvPr>
        </p:nvSpPr>
        <p:spPr>
          <a:xfrm>
            <a:off x="5303520" y="814070"/>
            <a:ext cx="1593850" cy="1688465"/>
          </a:xfrm>
          <a:prstGeom prst="rect">
            <a:avLst/>
          </a:prstGeom>
          <a:noFill/>
          <a:ln w="0" cmpd="sng">
            <a:noFill/>
            <a:prstDash val="solid"/>
          </a:ln>
        </p:spPr>
        <p:txBody>
          <a:bodyPr vert="horz" lIns="0" tIns="23495" rIns="0" bIns="0" anchor="t"/>
          <a:lstStyle/>
          <a:p>
            <a:pPr marL="0" marR="0" indent="0" algn="l">
              <a:lnSpc>
                <a:spcPts val="1100"/>
              </a:lnSpc>
              <a:spcAft>
                <a:spcPts val="0"/>
              </a:spcAft>
            </a:pPr>
            <a:r>
              <a:rPr lang="en-US" sz="1200" b="1" spc="0">
                <a:solidFill>
                  <a:srgbClr val="000000"/>
                </a:solidFill>
                <a:latin typeface="Garamond" pitchFamily="1" panose="02020603050405020304"/>
              </a:rPr>
              <a:t>Building the </a:t>
            </a:r>
            <a:r>
              <a:rPr lang="en-US" sz="1200" spc="0">
                <a:solidFill>
                  <a:srgbClr val="000000"/>
                </a:solidFill>
                <a:latin typeface="Garamond" pitchFamily="1" panose="02020603050405020304"/>
              </a:rPr>
              <a:t>Domestic </a:t>
            </a:r>
            <a:r>
              <a:rPr lang="en-US" sz="1200" b="1" spc="0">
                <a:solidFill>
                  <a:srgbClr val="000000"/>
                </a:solidFill>
                <a:latin typeface="Garamond" pitchFamily="1" panose="02020603050405020304"/>
              </a:rPr>
              <a:t>Church </a:t>
            </a:r>
          </a:p>
          <a:p>
            <a:pPr marL="0" marR="0" indent="0" algn="l">
              <a:lnSpc>
                <a:spcPts val="1100"/>
              </a:lnSpc>
              <a:spcBef>
                <a:spcPts val="490"/>
              </a:spcBef>
              <a:spcAft>
                <a:spcPts val="0"/>
              </a:spcAft>
            </a:pPr>
            <a:r>
              <a:rPr lang="en-US" sz="1200" spc="-10">
                <a:solidFill>
                  <a:srgbClr val="000000"/>
                </a:solidFill>
                <a:latin typeface="Garamond" pitchFamily="1" panose="02020603050405020304"/>
              </a:rPr>
              <a:t>The Building the Domestic Church initiative is the centerpiece of the Knights of Columbus' continued efforts to strengthen family life. The program emphasizes prayer, reflection, catechesis and works of charity. </a:t>
            </a:r>
          </a:p>
        </p:txBody>
      </p:sp>
      <p:sp>
        <p:nvSpPr>
          <p:cNvPr id="9" name=""/>
          <p:cNvSpPr/>
          <p:nvPr>
            <p:ph type="body" idx="10"/>
          </p:nvPr>
        </p:nvSpPr>
        <p:spPr>
          <a:xfrm>
            <a:off x="85090" y="457200"/>
            <a:ext cx="4800600" cy="2654935"/>
          </a:xfrm>
          <a:prstGeom prst="rect">
            <a:avLst/>
          </a:prstGeom>
          <a:noFill/>
          <a:ln w="0" cmpd="sng">
            <a:noFill/>
            <a:prstDash val="solid"/>
          </a:ln>
        </p:spPr>
        <p:txBody>
          <a:bodyPr vert="horz" lIns="0" tIns="53975" rIns="0" bIns="0" anchor="t">
            <a:normAutofit fontScale="85000"/>
          </a:bodyPr>
          <a:lstStyle/>
          <a:p>
            <a:pPr marL="0" marR="0" indent="0" algn="ctr">
              <a:lnSpc>
                <a:spcPts val="1900"/>
              </a:lnSpc>
              <a:spcAft>
                <a:spcPts val="0"/>
              </a:spcAft>
            </a:pPr>
            <a:r>
              <a:rPr lang="en-US" sz="1850" b="1" spc="65">
                <a:solidFill>
                  <a:srgbClr val="000000"/>
                </a:solidFill>
                <a:latin typeface="Garamond" pitchFamily="1" panose="02020603050405020304"/>
              </a:rPr>
              <a:t>A Family of Families </a:t>
            </a:r>
          </a:p>
          <a:p>
            <a:pPr marL="0" marR="0" indent="0" algn="ctr">
              <a:lnSpc>
                <a:spcPts val="1100"/>
              </a:lnSpc>
              <a:spcBef>
                <a:spcPts val="465"/>
              </a:spcBef>
              <a:spcAft>
                <a:spcPts val="0"/>
              </a:spcAft>
            </a:pPr>
            <a:r>
              <a:rPr lang="en-US" sz="1200" spc="0">
                <a:solidFill>
                  <a:srgbClr val="000000"/>
                </a:solidFill>
                <a:latin typeface="Garamond" pitchFamily="1" panose="02020603050405020304"/>
              </a:rPr>
              <a:t>T</a:t>
            </a:r>
            <a:r>
              <a:rPr lang="en-US" sz="1200" spc="0">
                <a:solidFill>
                  <a:srgbClr val="000000"/>
                </a:solidFill>
                <a:latin typeface="Garamond" pitchFamily="1" panose="02020603050405020304"/>
              </a:rPr>
              <a:t>he Knights of Columbus was founded to strengthen and protect Catholic </a:t>
            </a:r>
            <a:br/>
            <a:r>
              <a:rPr lang="en-US" sz="1200" spc="0">
                <a:solidFill>
                  <a:srgbClr val="000000"/>
                </a:solidFill>
                <a:latin typeface="Garamond" pitchFamily="1" panose="02020603050405020304"/>
              </a:rPr>
              <a:t>family life, and does so by providing spiritual catechesis, moral support and </a:t>
            </a:r>
            <a:br/>
            <a:r>
              <a:rPr lang="en-US" sz="1200" spc="0">
                <a:solidFill>
                  <a:srgbClr val="000000"/>
                </a:solidFill>
                <a:latin typeface="Garamond" pitchFamily="1" panose="02020603050405020304"/>
              </a:rPr>
              <a:t>financial assistance. </a:t>
            </a:r>
          </a:p>
          <a:p>
            <a:pPr marL="0" marR="0" indent="0" algn="l">
              <a:lnSpc>
                <a:spcPts val="1300"/>
              </a:lnSpc>
              <a:spcBef>
                <a:spcPts val="400"/>
              </a:spcBef>
              <a:spcAft>
                <a:spcPts val="0"/>
              </a:spcAft>
            </a:pPr>
            <a:r>
              <a:rPr lang="en-US" sz="1200" b="1" spc="-10">
                <a:solidFill>
                  <a:srgbClr val="000000"/>
                </a:solidFill>
                <a:latin typeface="Garamond" pitchFamily="1" panose="02020603050405020304"/>
              </a:rPr>
              <a:t>Founded for Families </a:t>
            </a:r>
          </a:p>
          <a:p>
            <a:pPr marL="0" marR="91440" indent="0" algn="l">
              <a:lnSpc>
                <a:spcPts val="1100"/>
              </a:lnSpc>
              <a:spcBef>
                <a:spcPts val="465"/>
              </a:spcBef>
              <a:spcAft>
                <a:spcPts val="0"/>
              </a:spcAft>
            </a:pPr>
            <a:r>
              <a:rPr lang="en-US" sz="1200" spc="0">
                <a:solidFill>
                  <a:srgbClr val="000000"/>
                </a:solidFill>
                <a:latin typeface="Garamond" pitchFamily="1" panose="02020603050405020304"/>
              </a:rPr>
              <a:t>When a man joins the Knights of Columbus, his entire family benefits. Membership provides families with spiritual, civic and social programs based in their parishes and communities. </a:t>
            </a:r>
          </a:p>
          <a:p>
            <a:pPr marL="0" marR="0" indent="0" algn="l">
              <a:lnSpc>
                <a:spcPts val="1300"/>
              </a:lnSpc>
              <a:spcBef>
                <a:spcPts val="390"/>
              </a:spcBef>
              <a:spcAft>
                <a:spcPts val="0"/>
              </a:spcAft>
            </a:pPr>
            <a:r>
              <a:rPr lang="en-US" sz="1200" b="1" spc="0">
                <a:solidFill>
                  <a:srgbClr val="000000"/>
                </a:solidFill>
                <a:latin typeface="Garamond" pitchFamily="1" panose="02020603050405020304"/>
              </a:rPr>
              <a:t>Protecting Catholic Families </a:t>
            </a:r>
          </a:p>
          <a:p>
            <a:pPr marL="0" marR="45720" indent="0" algn="l">
              <a:lnSpc>
                <a:spcPts val="1100"/>
              </a:lnSpc>
              <a:spcBef>
                <a:spcPts val="475"/>
              </a:spcBef>
              <a:spcAft>
                <a:spcPts val="0"/>
              </a:spcAft>
            </a:pPr>
            <a:r>
              <a:rPr lang="en-US" sz="1200" spc="0">
                <a:solidFill>
                  <a:srgbClr val="000000"/>
                </a:solidFill>
                <a:latin typeface="Garamond" pitchFamily="1" panose="02020603050405020304"/>
              </a:rPr>
              <a:t>Available exclusively to members and their families, the Knights of Columbus' wide range of life insurance products and annuities helps families secure their financial futures. Recognized year after year by the industry for its fiscal strength and ethical standards, Knights of Columbus Insurance also stands proud of its customer service. Every agent is a brother Knight serving fellow Knights in his own community. </a:t>
            </a:r>
          </a:p>
        </p:txBody>
      </p:sp>
      <p:sp>
        <p:nvSpPr>
          <p:cNvPr id="12" name=""/>
          <p:cNvSpPr/>
          <p:nvPr>
            <p:ph type="body" idx="10"/>
          </p:nvPr>
        </p:nvSpPr>
        <p:spPr>
          <a:xfrm>
            <a:off x="3303905" y="3112135"/>
            <a:ext cx="1581785" cy="4266565"/>
          </a:xfrm>
          <a:prstGeom prst="rect">
            <a:avLst/>
          </a:prstGeom>
          <a:noFill/>
          <a:ln w="0" cmpd="sng">
            <a:noFill/>
            <a:prstDash val="solid"/>
          </a:ln>
        </p:spPr>
        <p:txBody>
          <a:bodyPr vert="horz" lIns="0" tIns="67310" rIns="0" bIns="0" anchor="t"/>
          <a:lstStyle/>
          <a:p>
            <a:pPr marL="45720" marR="0" indent="0" algn="l">
              <a:lnSpc>
                <a:spcPts val="1100"/>
              </a:lnSpc>
              <a:spcAft>
                <a:spcPts val="0"/>
              </a:spcAft>
            </a:pPr>
            <a:r>
              <a:rPr lang="en-US" sz="1200" b="1" spc="0">
                <a:solidFill>
                  <a:srgbClr val="000000"/>
                </a:solidFill>
                <a:latin typeface="Garamond" pitchFamily="1" panose="02020603050405020304"/>
              </a:rPr>
              <a:t>A Charity Focused on Families </a:t>
            </a:r>
          </a:p>
          <a:p>
            <a:pPr marL="45720" marR="45720" indent="0" algn="l">
              <a:lnSpc>
                <a:spcPts val="1100"/>
              </a:lnSpc>
              <a:spcBef>
                <a:spcPts val="500"/>
              </a:spcBef>
              <a:spcAft>
                <a:spcPts val="0"/>
              </a:spcAft>
            </a:pPr>
            <a:r>
              <a:rPr lang="en-US" sz="1200" spc="0">
                <a:solidFill>
                  <a:srgbClr val="000000"/>
                </a:solidFill>
                <a:latin typeface="Garamond" pitchFamily="1" panose="02020603050405020304"/>
              </a:rPr>
              <a:t>Knights and their families understand the importance of caring for others in need. They participate in various service programs, including Coats for Kids, Food for Families and the Ultrasound Initiative. They also help needy families by providing educational and housing assistance. </a:t>
            </a:r>
          </a:p>
          <a:p>
            <a:pPr marL="45720" marR="137160" indent="0" algn="l">
              <a:lnSpc>
                <a:spcPts val="1100"/>
              </a:lnSpc>
              <a:spcBef>
                <a:spcPts val="510"/>
              </a:spcBef>
              <a:spcAft>
                <a:spcPts val="5680"/>
              </a:spcAft>
            </a:pPr>
            <a:r>
              <a:rPr lang="en-US" sz="1200" spc="0">
                <a:solidFill>
                  <a:srgbClr val="000000"/>
                </a:solidFill>
                <a:latin typeface="Garamond" pitchFamily="1" panose="02020603050405020304"/>
              </a:rPr>
              <a:t>Overseas, the Christian Refugee Relief Fund offers essential aid and support to families that suffer religious persecution and are forced to flee their homes. </a:t>
            </a:r>
          </a:p>
        </p:txBody>
      </p:sp>
    </p:spTree>
  </p:cSld>
  <p:clrMapOvr>
    <a:masterClrMapping/>
  </p:clrMapOvr>
</p:sldLayout>
</file>

<file path=ppt/slideLayouts/slideLayout7.xml><?xml version="1.0" encoding="utf-8"?>
<p:sldLayout xmlns:p="http://schemas.openxmlformats.org/presentationml/2006/main" xmlns:r="http://schemas.openxmlformats.org/officeDocument/2006/relationships" xmlns:a="http://schemas.openxmlformats.org/drawingml/2006/main" xmlns:dc="http://purl.org/dc/elements/1.1/" xmlns:cp="http://schemas.openxmlformats.org/package/2006/metadata/core-properties">
  <p:cSld name="layout 7">
    <p:bg>
      <p:bgPr>
        <a:solidFill>
          <a:schemeClr val="bg1">
            <a:alpha val="100000"/>
          </a:schemeClr>
        </a:solidFill>
      </p:bgPr>
    </p:bg>
    <p:spTree>
      <p:nvGrpSpPr>
        <p:cNvPr id="1" name=""/>
        <p:cNvGrpSpPr/>
        <p:nvPr/>
      </p:nvGrpSpPr>
      <p:grpSpPr>
        <a:xfrm>
          <a:off x="0" y="0"/>
          <a:ext cx="0" cy="0"/>
          <a:chOff x="0" y="0"/>
          <a:chExt cx="0" cy="0"/>
        </a:xfrm>
      </p:grpSpPr>
      <p:sp>
        <p:nvSpPr>
          <p:cNvPr id="4" name=""/>
          <p:cNvSpPr/>
          <p:nvPr>
            <p:ph type="body" idx="10"/>
          </p:nvPr>
        </p:nvSpPr>
        <p:spPr>
          <a:xfrm>
            <a:off x="140335" y="525145"/>
            <a:ext cx="2779395" cy="4412615"/>
          </a:xfrm>
          <a:prstGeom prst="rect">
            <a:avLst/>
          </a:prstGeom>
          <a:noFill/>
          <a:ln w="0" cmpd="sng">
            <a:noFill/>
            <a:prstDash val="solid"/>
          </a:ln>
        </p:spPr>
        <p:txBody>
          <a:bodyPr vert="horz" lIns="0" tIns="6350" rIns="0" bIns="0" anchor="t">
            <a:normAutofit fontScale="80000"/>
          </a:bodyPr>
          <a:lstStyle/>
          <a:p>
            <a:pPr marL="0" marR="0" indent="0" algn="l">
              <a:lnSpc>
                <a:spcPts val="1300"/>
              </a:lnSpc>
              <a:spcAft>
                <a:spcPts val="0"/>
              </a:spcAft>
            </a:pPr>
            <a:r>
              <a:rPr lang="en-US" sz="1250" b="1" spc="-25">
                <a:solidFill>
                  <a:srgbClr val="0A0B0A"/>
                </a:solidFill>
                <a:latin typeface="Garamond" pitchFamily="1" panose="02020603050405020304"/>
              </a:rPr>
              <a:t>Fathers for Good </a:t>
            </a:r>
          </a:p>
          <a:p>
            <a:pPr marL="0" marR="228600" indent="0" algn="l">
              <a:lnSpc>
                <a:spcPts val="1100"/>
              </a:lnSpc>
              <a:spcBef>
                <a:spcPts val="515"/>
              </a:spcBef>
              <a:spcAft>
                <a:spcPts val="0"/>
              </a:spcAft>
            </a:pPr>
            <a:r>
              <a:rPr lang="en-US" sz="1250" b="1" spc="-30">
                <a:solidFill>
                  <a:srgbClr val="0A0B0A"/>
                </a:solidFill>
                <a:latin typeface="Garamond" pitchFamily="1" panose="02020603050405020304"/>
              </a:rPr>
              <a:t>F</a:t>
            </a:r>
            <a:r>
              <a:rPr lang="en-US" sz="1250" spc="-30">
                <a:solidFill>
                  <a:srgbClr val="0A0B0A"/>
                </a:solidFill>
                <a:latin typeface="Garamond" pitchFamily="1" panose="02020603050405020304"/>
              </a:rPr>
              <a:t>athers are called to accept the gift, the privilege and the responsibility of their vocation. Yet in today's culture, it can be difficult for fathers to find the support they need to enhance their faith and fatherhood. </a:t>
            </a:r>
          </a:p>
          <a:p>
            <a:pPr marL="0" marR="45720" indent="0" algn="l">
              <a:lnSpc>
                <a:spcPts val="1100"/>
              </a:lnSpc>
              <a:spcBef>
                <a:spcPts val="505"/>
              </a:spcBef>
              <a:spcAft>
                <a:spcPts val="0"/>
              </a:spcAft>
            </a:pPr>
            <a:r>
              <a:rPr lang="en-US" sz="1250" spc="-55">
                <a:solidFill>
                  <a:srgbClr val="0A0B0A"/>
                </a:solidFill>
                <a:latin typeface="Garamond" pitchFamily="1" panose="02020603050405020304"/>
              </a:rPr>
              <a:t>Fathers for Good is that support. This web-based initiative offers resources for fathers and their families to live out their Catholic faith as they build the domestic church in their homes. </a:t>
            </a:r>
          </a:p>
          <a:p>
            <a:pPr marL="0" marR="0" indent="0" algn="l">
              <a:lnSpc>
                <a:spcPts val="1300"/>
              </a:lnSpc>
              <a:spcBef>
                <a:spcPts val="430"/>
              </a:spcBef>
              <a:spcAft>
                <a:spcPts val="0"/>
              </a:spcAft>
            </a:pPr>
            <a:r>
              <a:rPr lang="en-US" sz="1250" b="1" spc="-15">
                <a:solidFill>
                  <a:srgbClr val="0A0B0A"/>
                </a:solidFill>
                <a:latin typeface="Garamond" pitchFamily="1" panose="02020603050405020304"/>
              </a:rPr>
              <a:t>Follow the Conversation: </a:t>
            </a:r>
          </a:p>
          <a:p>
            <a:pPr marL="0" marR="0" indent="0" algn="l">
              <a:lnSpc>
                <a:spcPts val="1200"/>
              </a:lnSpc>
              <a:spcBef>
                <a:spcPts val="370"/>
              </a:spcBef>
              <a:spcAft>
                <a:spcPts val="0"/>
              </a:spcAft>
            </a:pPr>
            <a:r>
              <a:rPr lang="en-US" sz="1250" u="sng" spc="-35">
                <a:solidFill>
                  <a:srgbClr val="0000FF"/>
                </a:solidFill>
                <a:latin typeface="Garamond" pitchFamily="1" panose="02020603050405020304"/>
              </a:rPr>
              <a:t>fathersforgood.org</a:t>
            </a:r>
            <a:r>
              <a:rPr lang="en-US" sz="100" spc="-35">
                <a:solidFill>
                  <a:srgbClr val="0A0B0A"/>
                </a:solidFill>
                <a:latin typeface="Garamond" pitchFamily="1" panose="02020603050405020304"/>
              </a:rPr>
              <a:t> </a:t>
            </a:r>
          </a:p>
          <a:p>
            <a:pPr marL="0" marR="0" indent="0" algn="l">
              <a:lnSpc>
                <a:spcPts val="1200"/>
              </a:lnSpc>
              <a:spcBef>
                <a:spcPts val="0"/>
              </a:spcBef>
              <a:spcAft>
                <a:spcPts val="0"/>
              </a:spcAft>
            </a:pPr>
            <a:r>
              <a:rPr lang="en-US" sz="1250" spc="-50">
                <a:solidFill>
                  <a:srgbClr val="0A0B0A"/>
                </a:solidFill>
                <a:latin typeface="Garamond" pitchFamily="1" panose="02020603050405020304"/>
              </a:rPr>
              <a:t>Facebook I Fathers for Good </a:t>
            </a:r>
          </a:p>
          <a:p>
            <a:pPr marL="0" marR="0" indent="0" algn="l">
              <a:lnSpc>
                <a:spcPts val="1300"/>
              </a:lnSpc>
              <a:spcBef>
                <a:spcPts val="415"/>
              </a:spcBef>
              <a:spcAft>
                <a:spcPts val="0"/>
              </a:spcAft>
            </a:pPr>
            <a:r>
              <a:rPr lang="en-US" sz="1250" b="1" spc="-30">
                <a:solidFill>
                  <a:srgbClr val="0A0B0A"/>
                </a:solidFill>
                <a:latin typeface="Garamond" pitchFamily="1" panose="02020603050405020304"/>
              </a:rPr>
              <a:t>Website Highlights: </a:t>
            </a:r>
          </a:p>
          <a:p>
            <a:pPr marL="320040" marR="320040" indent="91440" algn="l">
              <a:lnSpc>
                <a:spcPts val="1100"/>
              </a:lnSpc>
              <a:spcBef>
                <a:spcPts val="470"/>
              </a:spcBef>
              <a:spcAft>
                <a:spcPts val="0"/>
              </a:spcAft>
              <a:buFont typeface="Symbol"/>
              <a:buChar char="·"/>
            </a:pPr>
            <a:r>
              <a:rPr lang="en-US" sz="1250" spc="0">
                <a:solidFill>
                  <a:srgbClr val="0A0B0A"/>
                </a:solidFill>
                <a:latin typeface="Garamond" pitchFamily="1" panose="02020603050405020304"/>
              </a:rPr>
              <a:t>Articles to help you strengthen your marriage </a:t>
            </a:r>
          </a:p>
          <a:p>
            <a:pPr marL="320040" marR="228600" indent="91440" algn="l">
              <a:lnSpc>
                <a:spcPts val="1200"/>
              </a:lnSpc>
              <a:spcBef>
                <a:spcPts val="480"/>
              </a:spcBef>
              <a:spcAft>
                <a:spcPts val="0"/>
              </a:spcAft>
              <a:buFont typeface="Symbol"/>
              <a:buChar char="·"/>
            </a:pPr>
            <a:r>
              <a:rPr lang="en-US" sz="1250" spc="0">
                <a:solidFill>
                  <a:srgbClr val="0A0B0A"/>
                </a:solidFill>
                <a:latin typeface="Garamond" pitchFamily="1" panose="02020603050405020304"/>
              </a:rPr>
              <a:t>Q&amp;A on fatherhood, marriage, family and faith </a:t>
            </a:r>
          </a:p>
          <a:p>
            <a:pPr marL="320040" marR="0" indent="91440" algn="l">
              <a:lnSpc>
                <a:spcPts val="1400"/>
              </a:lnSpc>
              <a:spcBef>
                <a:spcPts val="280"/>
              </a:spcBef>
              <a:spcAft>
                <a:spcPts val="0"/>
              </a:spcAft>
              <a:buFont typeface="Symbol"/>
              <a:buChar char="·"/>
            </a:pPr>
            <a:r>
              <a:rPr lang="en-US" sz="1250" spc="-15">
                <a:solidFill>
                  <a:srgbClr val="0A0B0A"/>
                </a:solidFill>
                <a:latin typeface="Garamond" pitchFamily="1" panose="02020603050405020304"/>
              </a:rPr>
              <a:t>Videos on masculine virtue </a:t>
            </a:r>
          </a:p>
          <a:p>
            <a:pPr marL="320040" marR="0" indent="91440" algn="l">
              <a:lnSpc>
                <a:spcPts val="1400"/>
              </a:lnSpc>
              <a:spcBef>
                <a:spcPts val="285"/>
              </a:spcBef>
              <a:spcAft>
                <a:spcPts val="0"/>
              </a:spcAft>
              <a:buFont typeface="Symbol"/>
              <a:buChar char="·"/>
            </a:pPr>
            <a:r>
              <a:rPr lang="en-US" sz="1250" spc="-25">
                <a:solidFill>
                  <a:srgbClr val="0A0B0A"/>
                </a:solidFill>
                <a:latin typeface="Garamond" pitchFamily="1" panose="02020603050405020304"/>
              </a:rPr>
              <a:t>How to balance work and home life </a:t>
            </a:r>
          </a:p>
          <a:p>
            <a:pPr marL="320040" marR="0" indent="91440" algn="l">
              <a:lnSpc>
                <a:spcPts val="1400"/>
              </a:lnSpc>
              <a:spcBef>
                <a:spcPts val="295"/>
              </a:spcBef>
              <a:spcAft>
                <a:spcPts val="0"/>
              </a:spcAft>
              <a:buFont typeface="Symbol"/>
              <a:buChar char="·"/>
            </a:pPr>
            <a:r>
              <a:rPr lang="en-US" sz="1250" spc="-15">
                <a:solidFill>
                  <a:srgbClr val="0A0B0A"/>
                </a:solidFill>
                <a:latin typeface="Garamond" pitchFamily="1" panose="02020603050405020304"/>
              </a:rPr>
              <a:t>And stories from parents just like you! </a:t>
            </a:r>
          </a:p>
          <a:p>
            <a:pPr marL="0" marR="137160" indent="0" algn="l">
              <a:lnSpc>
                <a:spcPts val="1100"/>
              </a:lnSpc>
              <a:spcBef>
                <a:spcPts val="505"/>
              </a:spcBef>
              <a:spcAft>
                <a:spcPts val="435"/>
              </a:spcAft>
            </a:pPr>
            <a:r>
              <a:rPr lang="en-US" sz="1250" spc="-30">
                <a:solidFill>
                  <a:srgbClr val="0A0B0A"/>
                </a:solidFill>
                <a:latin typeface="Garamond" pitchFamily="1" panose="02020603050405020304"/>
              </a:rPr>
              <a:t>This isn't an initiative only for men — wives are welcome as well. Families can grow together in their faith and love as they use the resources shared on Fathers for Good. </a:t>
            </a:r>
          </a:p>
        </p:txBody>
      </p:sp>
      <p:sp>
        <p:nvSpPr>
          <p:cNvPr id="9" name=""/>
          <p:cNvSpPr/>
          <p:nvPr>
            <p:ph type="body" idx="10"/>
          </p:nvPr>
        </p:nvSpPr>
        <p:spPr>
          <a:xfrm>
            <a:off x="3035935" y="3272155"/>
            <a:ext cx="2377440" cy="3399790"/>
          </a:xfrm>
          <a:prstGeom prst="rect">
            <a:avLst/>
          </a:prstGeom>
          <a:noFill/>
          <a:ln w="0" cmpd="sng">
            <a:noFill/>
            <a:prstDash val="solid"/>
          </a:ln>
        </p:spPr>
        <p:txBody>
          <a:bodyPr vert="horz" lIns="0" tIns="6350" rIns="0" bIns="0" anchor="t"/>
          <a:lstStyle/>
          <a:p>
            <a:pPr marL="0" marR="0" indent="0" algn="l">
              <a:lnSpc>
                <a:spcPts val="1300"/>
              </a:lnSpc>
              <a:spcAft>
                <a:spcPts val="0"/>
              </a:spcAft>
            </a:pPr>
            <a:r>
              <a:rPr lang="en-US" sz="1250" b="1" spc="-25">
                <a:solidFill>
                  <a:srgbClr val="0A0B0A"/>
                </a:solidFill>
                <a:latin typeface="Garamond" pitchFamily="1" panose="02020603050405020304"/>
              </a:rPr>
              <a:t>A Father Is a Work in Progress </a:t>
            </a:r>
          </a:p>
          <a:p>
            <a:pPr marL="0" marR="0" indent="0" algn="l">
              <a:lnSpc>
                <a:spcPts val="1200"/>
              </a:lnSpc>
              <a:spcBef>
                <a:spcPts val="465"/>
              </a:spcBef>
              <a:spcAft>
                <a:spcPts val="0"/>
              </a:spcAft>
            </a:pPr>
            <a:r>
              <a:rPr lang="en-US" sz="1250" spc="0">
                <a:solidFill>
                  <a:srgbClr val="0A0B0A"/>
                </a:solidFill>
                <a:latin typeface="Garamond" pitchFamily="1" panose="02020603050405020304"/>
              </a:rPr>
              <a:t>A father's work is never done — in what he can learn from his family and teach his children, in the sacrifices he can make, and in the love he can give and receive. </a:t>
            </a:r>
          </a:p>
          <a:p>
            <a:pPr marL="0" marR="0" indent="0" algn="l">
              <a:lnSpc>
                <a:spcPts val="1300"/>
              </a:lnSpc>
              <a:spcBef>
                <a:spcPts val="405"/>
              </a:spcBef>
              <a:spcAft>
                <a:spcPts val="0"/>
              </a:spcAft>
            </a:pPr>
            <a:r>
              <a:rPr lang="en-US" sz="1250" b="1" spc="-35">
                <a:solidFill>
                  <a:srgbClr val="0A0B0A"/>
                </a:solidFill>
                <a:latin typeface="Garamond" pitchFamily="1" panose="02020603050405020304"/>
              </a:rPr>
              <a:t>A Father Is Called by God the Father </a:t>
            </a:r>
          </a:p>
          <a:p>
            <a:pPr marL="0" marR="91440" indent="0" algn="l">
              <a:lnSpc>
                <a:spcPts val="1200"/>
              </a:lnSpc>
              <a:spcBef>
                <a:spcPts val="450"/>
              </a:spcBef>
              <a:spcAft>
                <a:spcPts val="0"/>
              </a:spcAft>
            </a:pPr>
            <a:r>
              <a:rPr lang="en-US" sz="1250" spc="-20">
                <a:solidFill>
                  <a:srgbClr val="0A0B0A"/>
                </a:solidFill>
                <a:latin typeface="Garamond" pitchFamily="1" panose="02020603050405020304"/>
              </a:rPr>
              <a:t>Fathers who seek to live their faith experience the grace of their vocation every day. By responding to God's call, and by modeling their lives after St. Joseph, patron of fathers, dads can bring themselves and their families closer to God. </a:t>
            </a:r>
          </a:p>
          <a:p>
            <a:pPr marL="0" marR="0" indent="0" algn="l">
              <a:lnSpc>
                <a:spcPts val="1300"/>
              </a:lnSpc>
              <a:spcBef>
                <a:spcPts val="415"/>
              </a:spcBef>
              <a:spcAft>
                <a:spcPts val="0"/>
              </a:spcAft>
            </a:pPr>
            <a:r>
              <a:rPr lang="en-US" sz="1250" b="1" spc="-20">
                <a:solidFill>
                  <a:srgbClr val="0A0B0A"/>
                </a:solidFill>
                <a:latin typeface="Garamond" pitchFamily="1" panose="02020603050405020304"/>
              </a:rPr>
              <a:t>A Father Is an Ordinary Man </a:t>
            </a:r>
          </a:p>
          <a:p>
            <a:pPr marL="0" marR="0" indent="0" algn="l">
              <a:lnSpc>
                <a:spcPts val="1100"/>
              </a:lnSpc>
              <a:spcBef>
                <a:spcPts val="450"/>
              </a:spcBef>
              <a:spcAft>
                <a:spcPts val="0"/>
              </a:spcAft>
            </a:pPr>
            <a:r>
              <a:rPr lang="en-US" sz="1250" spc="-20">
                <a:solidFill>
                  <a:srgbClr val="0A0B0A"/>
                </a:solidFill>
                <a:latin typeface="Garamond" pitchFamily="1" panose="02020603050405020304"/>
              </a:rPr>
              <a:t>Ordinary though fathers may be, they are equipped to do extraordinary things. Each father is called to be involved with his family, provide an example for his children, and serve as a source of strength for his wife. </a:t>
            </a:r>
          </a:p>
        </p:txBody>
      </p:sp>
      <p:sp>
        <p:nvSpPr>
          <p:cNvPr id="10" name=""/>
          <p:cNvSpPr/>
          <p:nvPr>
            <p:ph type="body" idx="10"/>
          </p:nvPr>
        </p:nvSpPr>
        <p:spPr>
          <a:xfrm>
            <a:off x="5584190" y="525145"/>
            <a:ext cx="2965450" cy="4043680"/>
          </a:xfrm>
          <a:prstGeom prst="rect">
            <a:avLst/>
          </a:prstGeom>
          <a:noFill/>
          <a:ln w="0" cmpd="sng">
            <a:noFill/>
            <a:prstDash val="solid"/>
          </a:ln>
        </p:spPr>
        <p:txBody>
          <a:bodyPr vert="horz" lIns="0" tIns="19685" rIns="0" bIns="0" anchor="t"/>
          <a:lstStyle/>
          <a:p>
            <a:pPr marL="228600" marR="0" indent="0" algn="l">
              <a:lnSpc>
                <a:spcPts val="1100"/>
              </a:lnSpc>
              <a:spcAft>
                <a:spcPts val="0"/>
              </a:spcAft>
            </a:pPr>
            <a:r>
              <a:rPr lang="en-US" sz="1250" spc="-30">
                <a:solidFill>
                  <a:srgbClr val="0A0B0A"/>
                </a:solidFill>
                <a:latin typeface="Garamond" pitchFamily="1" panose="02020603050405020304"/>
              </a:rPr>
              <a:t>ather Michael J. McGivney's vision for </a:t>
            </a:r>
            <a:r>
              <a:rPr lang="en-US" sz="1150" baseline="30000" spc="-30">
                <a:solidFill>
                  <a:srgbClr val="0A0B0A"/>
                </a:solidFill>
                <a:latin typeface="Bookman Old Style" pitchFamily="1" panose="02020603050405020304"/>
              </a:rPr>
              <a:t>r</a:t>
            </a:r>
            <a:r>
              <a:rPr lang="en-US" sz="1250" spc="-30">
                <a:solidFill>
                  <a:srgbClr val="0A0B0A"/>
                </a:solidFill>
                <a:latin typeface="Garamond" pitchFamily="1" panose="02020603050405020304"/>
              </a:rPr>
              <a:t> families stressed social and spiritual development, particularly in young people. Now, more than 130 years later, through its many youth-focused programs and initiatives, the Knights of Columbus continues to provide </a:t>
            </a:r>
          </a:p>
          <a:p>
            <a:pPr marL="228600" marR="594360" indent="228600" algn="l">
              <a:lnSpc>
                <a:spcPts val="1200"/>
              </a:lnSpc>
              <a:spcBef>
                <a:spcPts val="0"/>
              </a:spcBef>
              <a:spcAft>
                <a:spcPts val="0"/>
              </a:spcAft>
              <a:buFont typeface="Symbol"/>
              <a:buChar char="·"/>
            </a:pPr>
            <a:r>
              <a:rPr lang="en-US" sz="1250" spc="-20">
                <a:solidFill>
                  <a:srgbClr val="0A0B0A"/>
                </a:solidFill>
                <a:latin typeface="Garamond" pitchFamily="1" panose="02020603050405020304"/>
              </a:rPr>
              <a:t>children across the world with basic necessities and opportunities. </a:t>
            </a:r>
          </a:p>
          <a:p>
            <a:pPr marL="228600" marR="228600" indent="0" algn="l">
              <a:lnSpc>
                <a:spcPts val="1100"/>
              </a:lnSpc>
              <a:spcBef>
                <a:spcPts val="495"/>
              </a:spcBef>
              <a:spcAft>
                <a:spcPts val="0"/>
              </a:spcAft>
            </a:pPr>
            <a:r>
              <a:rPr lang="en-US" sz="1250" spc="-40">
                <a:solidFill>
                  <a:srgbClr val="0A0B0A"/>
                </a:solidFill>
                <a:latin typeface="Garamond" pitchFamily="1" panose="02020603050405020304"/>
              </a:rPr>
              <a:t>In this past year, the Knights of Columbus provided: </a:t>
            </a:r>
          </a:p>
          <a:p>
            <a:pPr marL="548640" marR="0" indent="91440" algn="l">
              <a:lnSpc>
                <a:spcPts val="1400"/>
              </a:lnSpc>
              <a:spcBef>
                <a:spcPts val="285"/>
              </a:spcBef>
              <a:spcAft>
                <a:spcPts val="0"/>
              </a:spcAft>
              <a:buFont typeface="Symbol"/>
              <a:buChar char="·"/>
            </a:pPr>
            <a:r>
              <a:rPr lang="en-US" sz="1250" spc="-15">
                <a:solidFill>
                  <a:srgbClr val="0A0B0A"/>
                </a:solidFill>
                <a:latin typeface="Garamond" pitchFamily="1" panose="02020603050405020304"/>
              </a:rPr>
              <a:t>More than 80,000 winter coats </a:t>
            </a:r>
          </a:p>
          <a:p>
            <a:pPr marL="548640" marR="137160" indent="91440" algn="l">
              <a:lnSpc>
                <a:spcPts val="1100"/>
              </a:lnSpc>
              <a:spcBef>
                <a:spcPts val="545"/>
              </a:spcBef>
              <a:spcAft>
                <a:spcPts val="0"/>
              </a:spcAft>
              <a:buFont typeface="Symbol"/>
              <a:buChar char="·"/>
            </a:pPr>
            <a:r>
              <a:rPr lang="en-US" sz="1250" spc="-50">
                <a:solidFill>
                  <a:srgbClr val="0A0B0A"/>
                </a:solidFill>
                <a:latin typeface="Garamond" pitchFamily="1" panose="02020603050405020304"/>
              </a:rPr>
              <a:t>$300,000 for the education of children orphaned by AIDS </a:t>
            </a:r>
          </a:p>
          <a:p>
            <a:pPr marL="548640" marR="0" indent="91440" algn="l">
              <a:lnSpc>
                <a:spcPts val="1400"/>
              </a:lnSpc>
              <a:spcBef>
                <a:spcPts val="285"/>
              </a:spcBef>
              <a:spcAft>
                <a:spcPts val="0"/>
              </a:spcAft>
              <a:buFont typeface="Symbol"/>
              <a:buChar char="·"/>
            </a:pPr>
            <a:r>
              <a:rPr lang="en-US" sz="1250" spc="-5">
                <a:solidFill>
                  <a:srgbClr val="0A0B0A"/>
                </a:solidFill>
                <a:latin typeface="Garamond" pitchFamily="1" panose="02020603050405020304"/>
              </a:rPr>
              <a:t>$1.7 million in scholarships </a:t>
            </a:r>
          </a:p>
          <a:p>
            <a:pPr marL="228600" marR="228600" indent="0" algn="l">
              <a:lnSpc>
                <a:spcPts val="1100"/>
              </a:lnSpc>
              <a:spcBef>
                <a:spcPts val="515"/>
              </a:spcBef>
              <a:spcAft>
                <a:spcPts val="0"/>
              </a:spcAft>
            </a:pPr>
            <a:r>
              <a:rPr lang="en-US" sz="1250" spc="-25">
                <a:solidFill>
                  <a:srgbClr val="0A0B0A"/>
                </a:solidFill>
                <a:latin typeface="Garamond" pitchFamily="1" panose="02020603050405020304"/>
              </a:rPr>
              <a:t>The Knights of Columbus provides youth with spiritual formation resources through the online resource center, Catholic Information Service. </a:t>
            </a:r>
          </a:p>
          <a:p>
            <a:pPr marL="228600" marR="45720" indent="0" algn="l">
              <a:lnSpc>
                <a:spcPts val="1100"/>
              </a:lnSpc>
              <a:spcBef>
                <a:spcPts val="550"/>
              </a:spcBef>
              <a:spcAft>
                <a:spcPts val="0"/>
              </a:spcAft>
            </a:pPr>
            <a:r>
              <a:rPr lang="en-US" sz="1250" spc="-40">
                <a:solidFill>
                  <a:srgbClr val="0A0B0A"/>
                </a:solidFill>
                <a:latin typeface="Garamond" pitchFamily="1" panose="02020603050405020304"/>
              </a:rPr>
              <a:t>Additionally, each year the Knights of Columbus provides scholarships to young people attending Catholic colleges and universities around the world, as well as spiritual and financial support to seminarians and religious men and women through its Refund Support Vocations Program. </a:t>
            </a:r>
          </a:p>
        </p:txBody>
      </p:sp>
      <p:sp>
        <p:nvSpPr>
          <p:cNvPr id="11" name=""/>
          <p:cNvSpPr/>
          <p:nvPr>
            <p:ph type="body" idx="10"/>
          </p:nvPr>
        </p:nvSpPr>
        <p:spPr>
          <a:xfrm>
            <a:off x="8717280" y="525145"/>
            <a:ext cx="1124585" cy="2790825"/>
          </a:xfrm>
          <a:prstGeom prst="rect">
            <a:avLst/>
          </a:prstGeom>
          <a:noFill/>
          <a:ln w="0" cmpd="sng">
            <a:noFill/>
            <a:prstDash val="solid"/>
          </a:ln>
        </p:spPr>
        <p:txBody>
          <a:bodyPr vert="horz" lIns="0" tIns="29210" rIns="0" bIns="0" anchor="t"/>
          <a:lstStyle/>
          <a:p>
            <a:pPr marL="0" marR="0" indent="0" algn="l">
              <a:lnSpc>
                <a:spcPts val="1200"/>
              </a:lnSpc>
              <a:spcAft>
                <a:spcPts val="0"/>
              </a:spcAft>
            </a:pPr>
            <a:r>
              <a:rPr lang="en-US" sz="1250" b="1" spc="-30">
                <a:solidFill>
                  <a:srgbClr val="0A0B0A"/>
                </a:solidFill>
                <a:latin typeface="Garamond" pitchFamily="1" panose="02020603050405020304"/>
              </a:rPr>
              <a:t>Knights of Colun Youth-Oriented </a:t>
            </a:r>
            <a:r>
              <a:rPr lang="en-US" sz="1250" spc="-30">
                <a:solidFill>
                  <a:srgbClr val="0A0B0A"/>
                </a:solidFill>
                <a:latin typeface="Garamond" pitchFamily="1" panose="02020603050405020304"/>
              </a:rPr>
              <a:t>I </a:t>
            </a:r>
          </a:p>
          <a:p>
            <a:pPr marL="365760" marR="0" indent="137160" algn="l">
              <a:lnSpc>
                <a:spcPts val="1400"/>
              </a:lnSpc>
              <a:spcBef>
                <a:spcPts val="310"/>
              </a:spcBef>
              <a:spcAft>
                <a:spcPts val="0"/>
              </a:spcAft>
              <a:buFont typeface="Symbol"/>
              <a:buChar char="·"/>
            </a:pPr>
            <a:r>
              <a:rPr lang="en-US" sz="1250" spc="-105">
                <a:solidFill>
                  <a:srgbClr val="0A0B0A"/>
                </a:solidFill>
                <a:latin typeface="Garamond" pitchFamily="1" panose="02020603050405020304"/>
              </a:rPr>
              <a:t>Coats for Kid: </a:t>
            </a:r>
          </a:p>
          <a:p>
            <a:pPr marL="365760" marR="0" indent="137160" algn="l">
              <a:lnSpc>
                <a:spcPts val="1400"/>
              </a:lnSpc>
              <a:spcBef>
                <a:spcPts val="330"/>
              </a:spcBef>
              <a:spcAft>
                <a:spcPts val="0"/>
              </a:spcAft>
              <a:buFont typeface="Symbol"/>
              <a:buChar char="·"/>
            </a:pPr>
            <a:r>
              <a:rPr lang="en-US" sz="1250" spc="-114">
                <a:solidFill>
                  <a:srgbClr val="0A0B0A"/>
                </a:solidFill>
                <a:latin typeface="Garamond" pitchFamily="1" panose="02020603050405020304"/>
              </a:rPr>
              <a:t>Food for Faini </a:t>
            </a:r>
          </a:p>
          <a:p>
            <a:pPr marL="365760" marR="0" indent="137160" algn="l">
              <a:lnSpc>
                <a:spcPts val="1400"/>
              </a:lnSpc>
              <a:spcBef>
                <a:spcPts val="345"/>
              </a:spcBef>
              <a:spcAft>
                <a:spcPts val="0"/>
              </a:spcAft>
              <a:buFont typeface="Symbol"/>
              <a:buChar char="·"/>
            </a:pPr>
            <a:r>
              <a:rPr lang="en-US" sz="1250" spc="-75">
                <a:solidFill>
                  <a:srgbClr val="0A0B0A"/>
                </a:solidFill>
                <a:latin typeface="Garamond" pitchFamily="1" panose="02020603050405020304"/>
              </a:rPr>
              <a:t>Healing Haiti </a:t>
            </a:r>
          </a:p>
          <a:p>
            <a:pPr marL="365760" marR="0" indent="137160" algn="l">
              <a:lnSpc>
                <a:spcPts val="1200"/>
              </a:lnSpc>
              <a:spcBef>
                <a:spcPts val="480"/>
              </a:spcBef>
              <a:spcAft>
                <a:spcPts val="0"/>
              </a:spcAft>
              <a:buFont typeface="Symbol"/>
              <a:buChar char="·"/>
            </a:pPr>
            <a:r>
              <a:rPr lang="en-US" sz="1250" spc="-65">
                <a:solidFill>
                  <a:srgbClr val="0A0B0A"/>
                </a:solidFill>
                <a:latin typeface="Garamond" pitchFamily="1" panose="02020603050405020304"/>
              </a:rPr>
              <a:t>Keep Christ i Poster Contef </a:t>
            </a:r>
          </a:p>
          <a:p>
            <a:pPr marL="365760" marR="0" indent="137160" algn="l">
              <a:lnSpc>
                <a:spcPts val="1200"/>
              </a:lnSpc>
              <a:spcBef>
                <a:spcPts val="505"/>
              </a:spcBef>
              <a:spcAft>
                <a:spcPts val="0"/>
              </a:spcAft>
              <a:buFont typeface="Symbol"/>
              <a:buChar char="·"/>
            </a:pPr>
            <a:r>
              <a:rPr lang="en-US" sz="1250" spc="-90">
                <a:solidFill>
                  <a:srgbClr val="0A0B0A"/>
                </a:solidFill>
                <a:latin typeface="Garamond" pitchFamily="1" panose="02020603050405020304"/>
              </a:rPr>
              <a:t>Soccer Challe Free-Throw C </a:t>
            </a:r>
          </a:p>
          <a:p>
            <a:pPr marL="365760" marR="0" indent="137160" algn="l">
              <a:lnSpc>
                <a:spcPts val="1200"/>
              </a:lnSpc>
              <a:spcBef>
                <a:spcPts val="520"/>
              </a:spcBef>
              <a:spcAft>
                <a:spcPts val="0"/>
              </a:spcAft>
              <a:buFont typeface="Symbol"/>
              <a:buChar char="·"/>
            </a:pPr>
            <a:r>
              <a:rPr lang="en-US" sz="1250" spc="-15">
                <a:solidFill>
                  <a:srgbClr val="0A0B0A"/>
                </a:solidFill>
                <a:latin typeface="Garamond" pitchFamily="1" panose="02020603050405020304"/>
              </a:rPr>
              <a:t>Catholic Citi Contest </a:t>
            </a:r>
          </a:p>
          <a:p>
            <a:pPr marL="365760" marR="0" indent="137160" algn="l">
              <a:lnSpc>
                <a:spcPts val="1200"/>
              </a:lnSpc>
              <a:spcBef>
                <a:spcPts val="500"/>
              </a:spcBef>
              <a:spcAft>
                <a:spcPts val="2745"/>
              </a:spcAft>
              <a:buFont typeface="Symbol"/>
              <a:buChar char="·"/>
            </a:pPr>
            <a:r>
              <a:rPr lang="en-US" sz="1250" spc="-60">
                <a:solidFill>
                  <a:srgbClr val="0A0B0A"/>
                </a:solidFill>
                <a:latin typeface="Garamond" pitchFamily="1" panose="02020603050405020304"/>
              </a:rPr>
              <a:t>Substance Ab Poster Conte </a:t>
            </a:r>
          </a:p>
        </p:txBody>
      </p:sp>
    </p:spTree>
  </p:cSld>
  <p:clrMapOvr>
    <a:masterClrMapping/>
  </p:clrMapOvr>
</p:sldLayout>
</file>

<file path=ppt/slideLayouts/slideLayout8.xml><?xml version="1.0" encoding="utf-8"?>
<p:sldLayout xmlns:p="http://schemas.openxmlformats.org/presentationml/2006/main" xmlns:r="http://schemas.openxmlformats.org/officeDocument/2006/relationships" xmlns:a="http://schemas.openxmlformats.org/drawingml/2006/main" xmlns:dc="http://purl.org/dc/elements/1.1/" xmlns:cp="http://schemas.openxmlformats.org/package/2006/metadata/core-properties">
  <p:cSld name="layout 8">
    <p:bg>
      <p:bgPr>
        <a:solidFill>
          <a:schemeClr val="bg1">
            <a:alpha val="100000"/>
          </a:schemeClr>
        </a:solidFill>
      </p:bgPr>
    </p:bg>
    <p:spTree>
      <p:nvGrpSpPr>
        <p:cNvPr id="1" name=""/>
        <p:cNvGrpSpPr/>
        <p:nvPr/>
      </p:nvGrpSpPr>
      <p:grpSpPr>
        <a:xfrm>
          <a:off x="0" y="0"/>
          <a:ext cx="0" cy="0"/>
          <a:chOff x="0" y="0"/>
          <a:chExt cx="0" cy="0"/>
        </a:xfrm>
      </p:grpSpPr>
      <p:sp>
        <p:nvSpPr>
          <p:cNvPr id="4" name=""/>
          <p:cNvSpPr/>
          <p:nvPr>
            <p:ph type="body" idx="10"/>
          </p:nvPr>
        </p:nvSpPr>
        <p:spPr>
          <a:xfrm>
            <a:off x="0" y="0"/>
            <a:ext cx="9829800" cy="457200"/>
          </a:xfrm>
          <a:prstGeom prst="rect">
            <a:avLst/>
          </a:prstGeom>
          <a:solidFill>
            <a:srgbClr val="726443"/>
          </a:solidFill>
          <a:ln w="0" cmpd="sng">
            <a:noFill/>
            <a:prstDash val="solid"/>
          </a:ln>
        </p:spPr>
        <p:txBody>
          <a:bodyPr vert="horz" lIns="0" tIns="0" rIns="0" bIns="0" anchor="t">
            <a:normAutofit fontScale="85000"/>
          </a:bodyPr>
          <a:lstStyle/>
          <a:p>
            <a:pPr marL="137160" marR="0" indent="0" algn="l">
              <a:lnSpc>
                <a:spcPts val="3100"/>
              </a:lnSpc>
              <a:spcAft>
                <a:spcPts val="530"/>
              </a:spcAft>
            </a:pPr>
            <a:r>
              <a:rPr lang="en-US" sz="3000" b="1" spc="235">
                <a:solidFill>
                  <a:srgbClr val="FFFFFF"/>
                </a:solidFill>
                <a:latin typeface="Garamond" pitchFamily="1" panose="02020603050405020304"/>
              </a:rPr>
              <a:t>Building the Domestic Church </a:t>
            </a:r>
          </a:p>
        </p:txBody>
      </p:sp>
      <p:sp>
        <p:nvSpPr>
          <p:cNvPr id="5" name=""/>
          <p:cNvSpPr/>
          <p:nvPr>
            <p:ph type="body" idx="10"/>
          </p:nvPr>
        </p:nvSpPr>
        <p:spPr>
          <a:xfrm>
            <a:off x="0" y="457200"/>
            <a:ext cx="5830570" cy="2597150"/>
          </a:xfrm>
          <a:prstGeom prst="rect">
            <a:avLst/>
          </a:prstGeom>
          <a:noFill/>
          <a:ln w="0" cmpd="sng">
            <a:noFill/>
            <a:prstDash val="solid"/>
          </a:ln>
        </p:spPr>
        <p:txBody>
          <a:bodyPr vert="horz" lIns="0" tIns="69215" rIns="0" bIns="0" anchor="t">
            <a:normAutofit fontScale="80000"/>
          </a:bodyPr>
          <a:lstStyle/>
          <a:p>
            <a:pPr marL="0" marR="0" indent="0" algn="ctr">
              <a:lnSpc>
                <a:spcPts val="1900"/>
              </a:lnSpc>
              <a:spcAft>
                <a:spcPts val="0"/>
              </a:spcAft>
            </a:pPr>
            <a:r>
              <a:rPr lang="en-US" sz="1850" b="1" spc="25">
                <a:solidFill>
                  <a:srgbClr val="000000"/>
                </a:solidFill>
                <a:latin typeface="Garamond" pitchFamily="1" panose="02020603050405020304"/>
              </a:rPr>
              <a:t>Each Family is a Domestic Church </a:t>
            </a:r>
          </a:p>
          <a:p>
            <a:pPr marL="91440" marR="0" indent="0" algn="ctr">
              <a:lnSpc>
                <a:spcPts val="1200"/>
              </a:lnSpc>
              <a:spcBef>
                <a:spcPts val="365"/>
              </a:spcBef>
              <a:spcAft>
                <a:spcPts val="0"/>
              </a:spcAft>
            </a:pPr>
            <a:r>
              <a:rPr lang="en-US" sz="1250" i="1" spc="0">
                <a:solidFill>
                  <a:srgbClr val="000000"/>
                </a:solidFill>
                <a:latin typeface="Garamond" pitchFamily="1" panose="02020603050405020304"/>
              </a:rPr>
              <a:t>"The family is, so to speak, the domestic church. In it parents should, by </a:t>
            </a:r>
            <a:br/>
            <a:r>
              <a:rPr lang="en-US" sz="1250" i="1" spc="0">
                <a:solidFill>
                  <a:srgbClr val="000000"/>
                </a:solidFill>
                <a:latin typeface="Garamond" pitchFamily="1" panose="02020603050405020304"/>
              </a:rPr>
              <a:t>their word and example, be the first preachers of the faith." (Lumen Gentium). </a:t>
            </a:r>
          </a:p>
          <a:p>
            <a:pPr marL="91440" marR="45720" indent="0" algn="l">
              <a:lnSpc>
                <a:spcPts val="1200"/>
              </a:lnSpc>
              <a:spcBef>
                <a:spcPts val="535"/>
              </a:spcBef>
              <a:spcAft>
                <a:spcPts val="0"/>
              </a:spcAft>
            </a:pPr>
            <a:r>
              <a:rPr lang="en-US" sz="1500" b="1" spc="0">
                <a:solidFill>
                  <a:srgbClr val="000000"/>
                </a:solidFill>
                <a:latin typeface="Garamond" pitchFamily="1" panose="02020603050405020304"/>
              </a:rPr>
              <a:t>A</a:t>
            </a:r>
            <a:r>
              <a:rPr lang="en-US" sz="1500" b="1" spc="0">
                <a:solidFill>
                  <a:srgbClr val="000000"/>
                </a:solidFill>
                <a:latin typeface="Garamond" pitchFamily="1" panose="02020603050405020304"/>
              </a:rPr>
              <a:t>A </a:t>
            </a:r>
            <a:r>
              <a:rPr lang="en-US" sz="1250" spc="0">
                <a:solidFill>
                  <a:srgbClr val="000000"/>
                </a:solidFill>
                <a:latin typeface="Garamond" pitchFamily="1" panose="02020603050405020304"/>
              </a:rPr>
              <a:t>domestic church is a Christian family which, strengthened by the graces of the sacrament </a:t>
            </a:r>
            <a:r>
              <a:rPr lang="en-US" sz="1250" spc="0">
                <a:solidFill>
                  <a:srgbClr val="000000"/>
                </a:solidFill>
                <a:latin typeface="Garamond" pitchFamily="1" panose="02020603050405020304"/>
              </a:rPr>
              <a:t>..of matrimony, lives together in a community of prayer</a:t>
            </a:r>
            <a:r>
              <a:rPr lang="en-US" sz="1250" baseline="-25000" spc="0">
                <a:solidFill>
                  <a:srgbClr val="000000"/>
                </a:solidFill>
                <a:latin typeface="Garamond" pitchFamily="1" panose="02020603050405020304"/>
              </a:rPr>
              <a:t>;</a:t>
            </a:r>
            <a:r>
              <a:rPr lang="en-US" sz="1250" spc="0">
                <a:solidFill>
                  <a:srgbClr val="000000"/>
                </a:solidFill>
                <a:latin typeface="Garamond" pitchFamily="1" panose="02020603050405020304"/>
              </a:rPr>
              <a:t> learns about the faith, human virtue </a:t>
            </a:r>
            <a:r>
              <a:rPr lang="en-US" sz="1250" spc="0">
                <a:solidFill>
                  <a:srgbClr val="000000"/>
                </a:solidFill>
                <a:latin typeface="Garamond" pitchFamily="1" panose="02020603050405020304"/>
              </a:rPr>
              <a:t>and Christian charity</a:t>
            </a:r>
            <a:r>
              <a:rPr lang="en-US" sz="1250" baseline="-25000" spc="0">
                <a:solidFill>
                  <a:srgbClr val="000000"/>
                </a:solidFill>
                <a:latin typeface="Garamond" pitchFamily="1" panose="02020603050405020304"/>
              </a:rPr>
              <a:t>;</a:t>
            </a:r>
            <a:r>
              <a:rPr lang="en-US" sz="1250" spc="0">
                <a:solidFill>
                  <a:srgbClr val="000000"/>
                </a:solidFill>
                <a:latin typeface="Garamond" pitchFamily="1" panose="02020603050405020304"/>
              </a:rPr>
              <a:t> and helps evangelize the world. </a:t>
            </a:r>
          </a:p>
          <a:p>
            <a:pPr marL="91440" marR="91440" indent="0" algn="l">
              <a:lnSpc>
                <a:spcPts val="1200"/>
              </a:lnSpc>
              <a:spcBef>
                <a:spcPts val="495"/>
              </a:spcBef>
              <a:spcAft>
                <a:spcPts val="0"/>
              </a:spcAft>
            </a:pPr>
            <a:r>
              <a:rPr lang="en-US" sz="1250" spc="-20">
                <a:solidFill>
                  <a:srgbClr val="000000"/>
                </a:solidFill>
                <a:latin typeface="Garamond" pitchFamily="1" panose="02020603050405020304"/>
              </a:rPr>
              <a:t>In promoting each family as a domestic church, the Knights of Columbus seeks to highlight the </a:t>
            </a:r>
            <a:r>
              <a:rPr lang="en-US" sz="1250" spc="-20">
                <a:solidFill>
                  <a:srgbClr val="000000"/>
                </a:solidFill>
                <a:latin typeface="Garamond" pitchFamily="1" panose="02020603050405020304"/>
              </a:rPr>
              <a:t>importance of Christian family life. The family is the first place where we learn about joy and </a:t>
            </a:r>
            <a:r>
              <a:rPr lang="en-US" sz="1250" spc="-20">
                <a:solidFill>
                  <a:srgbClr val="000000"/>
                </a:solidFill>
                <a:latin typeface="Garamond" pitchFamily="1" panose="02020603050405020304"/>
              </a:rPr>
              <a:t>love</a:t>
            </a:r>
            <a:r>
              <a:rPr lang="en-US" sz="1250" baseline="-25000" spc="-20">
                <a:solidFill>
                  <a:srgbClr val="000000"/>
                </a:solidFill>
                <a:latin typeface="Garamond" pitchFamily="1" panose="02020603050405020304"/>
              </a:rPr>
              <a:t>;</a:t>
            </a:r>
            <a:r>
              <a:rPr lang="en-US" sz="1250" spc="-20">
                <a:solidFill>
                  <a:srgbClr val="000000"/>
                </a:solidFill>
                <a:latin typeface="Garamond" pitchFamily="1" panose="02020603050405020304"/>
              </a:rPr>
              <a:t> each family thus plays a central role in the Church's joyful mission of evangelization. </a:t>
            </a:r>
          </a:p>
          <a:p>
            <a:pPr marL="91440" marR="0" indent="0" algn="l">
              <a:lnSpc>
                <a:spcPts val="1300"/>
              </a:lnSpc>
              <a:spcBef>
                <a:spcPts val="480"/>
              </a:spcBef>
              <a:spcAft>
                <a:spcPts val="0"/>
              </a:spcAft>
            </a:pPr>
            <a:r>
              <a:rPr lang="en-US" sz="1250" b="1" spc="-25">
                <a:solidFill>
                  <a:srgbClr val="000000"/>
                </a:solidFill>
                <a:latin typeface="Garamond" pitchFamily="1" panose="02020603050405020304"/>
              </a:rPr>
              <a:t>Responding to the Challenge </a:t>
            </a:r>
          </a:p>
          <a:p>
            <a:pPr marL="91440" marR="0" indent="0" algn="l">
              <a:lnSpc>
                <a:spcPts val="1200"/>
              </a:lnSpc>
              <a:spcBef>
                <a:spcPts val="395"/>
              </a:spcBef>
              <a:spcAft>
                <a:spcPts val="0"/>
              </a:spcAft>
            </a:pPr>
            <a:r>
              <a:rPr lang="en-US" sz="1250" spc="-20">
                <a:solidFill>
                  <a:srgbClr val="000000"/>
                </a:solidFill>
                <a:latin typeface="Garamond" pitchFamily="1" panose="02020603050405020304"/>
              </a:rPr>
              <a:t>In </a:t>
            </a:r>
            <a:r>
              <a:rPr lang="en-US" sz="1250" i="1" spc="-20">
                <a:solidFill>
                  <a:srgbClr val="000000"/>
                </a:solidFill>
                <a:latin typeface="Garamond" pitchFamily="1" panose="02020603050405020304"/>
              </a:rPr>
              <a:t>Amoris Laetitia, </a:t>
            </a:r>
            <a:r>
              <a:rPr lang="en-US" sz="1250" spc="-20">
                <a:solidFill>
                  <a:srgbClr val="000000"/>
                </a:solidFill>
                <a:latin typeface="Garamond" pitchFamily="1" panose="02020603050405020304"/>
              </a:rPr>
              <a:t>Pope Francis asked, "Who is making an effort to strengthen marriages, to help </a:t>
            </a:r>
            <a:r>
              <a:rPr lang="en-US" sz="1250" spc="-20">
                <a:solidFill>
                  <a:srgbClr val="000000"/>
                </a:solidFill>
                <a:latin typeface="Garamond" pitchFamily="1" panose="02020603050405020304"/>
              </a:rPr>
              <a:t>married couples overcome their problems, to assist them in the work of raising children and, in </a:t>
            </a:r>
            <a:r>
              <a:rPr lang="en-US" sz="1250" spc="-20">
                <a:solidFill>
                  <a:srgbClr val="000000"/>
                </a:solidFill>
                <a:latin typeface="Garamond" pitchFamily="1" panose="02020603050405020304"/>
              </a:rPr>
              <a:t>general, to encourage the stability of the marriage bond?" The Knights of Columbus </a:t>
            </a:r>
            <a:r>
              <a:rPr lang="en-US" sz="1250" i="1" spc="-20">
                <a:solidFill>
                  <a:srgbClr val="000000"/>
                </a:solidFill>
                <a:latin typeface="Garamond" pitchFamily="1" panose="02020603050405020304"/>
              </a:rPr>
              <a:t>Building the </a:t>
            </a:r>
            <a:r>
              <a:rPr lang="en-US" sz="1250" i="1" spc="-20">
                <a:solidFill>
                  <a:srgbClr val="000000"/>
                </a:solidFill>
                <a:latin typeface="Garamond" pitchFamily="1" panose="02020603050405020304"/>
              </a:rPr>
              <a:t>Domestic Church While Strengthening Our Parish </a:t>
            </a:r>
            <a:r>
              <a:rPr lang="en-US" sz="1250" spc="-20">
                <a:solidFill>
                  <a:srgbClr val="000000"/>
                </a:solidFill>
                <a:latin typeface="Garamond" pitchFamily="1" panose="02020603050405020304"/>
              </a:rPr>
              <a:t>initiative directly responds to this challenge. </a:t>
            </a:r>
          </a:p>
        </p:txBody>
      </p:sp>
      <p:sp>
        <p:nvSpPr>
          <p:cNvPr id="6" name=""/>
          <p:cNvSpPr/>
          <p:nvPr>
            <p:ph type="body" idx="10"/>
          </p:nvPr>
        </p:nvSpPr>
        <p:spPr>
          <a:xfrm>
            <a:off x="0" y="3054350"/>
            <a:ext cx="2941320" cy="1850390"/>
          </a:xfrm>
          <a:prstGeom prst="rect">
            <a:avLst/>
          </a:prstGeom>
          <a:noFill/>
          <a:ln w="0" cmpd="sng">
            <a:noFill/>
            <a:prstDash val="solid"/>
          </a:ln>
        </p:spPr>
        <p:txBody>
          <a:bodyPr vert="horz" lIns="0" tIns="67310" rIns="0" bIns="0" anchor="t"/>
          <a:lstStyle/>
          <a:p>
            <a:pPr marL="91440" marR="0" indent="0" algn="l">
              <a:lnSpc>
                <a:spcPts val="1200"/>
              </a:lnSpc>
              <a:spcAft>
                <a:spcPts val="0"/>
              </a:spcAft>
            </a:pPr>
            <a:r>
              <a:rPr lang="en-US" sz="1250" spc="-25">
                <a:solidFill>
                  <a:srgbClr val="000000"/>
                </a:solidFill>
                <a:latin typeface="Garamond" pitchFamily="1" panose="02020603050405020304"/>
              </a:rPr>
              <a:t>Through the initiative's programs and activities, </a:t>
            </a:r>
            <a:r>
              <a:rPr lang="en-US" sz="1250" spc="-25">
                <a:solidFill>
                  <a:srgbClr val="000000"/>
                </a:solidFill>
                <a:latin typeface="Garamond" pitchFamily="1" panose="02020603050405020304"/>
              </a:rPr>
              <a:t>the Knights of Columbus offers tools and </a:t>
            </a:r>
            <a:r>
              <a:rPr lang="en-US" sz="1250" spc="-25">
                <a:solidFill>
                  <a:srgbClr val="000000"/>
                </a:solidFill>
                <a:latin typeface="Garamond" pitchFamily="1" panose="02020603050405020304"/>
              </a:rPr>
              <a:t>materials which may help families grow and </a:t>
            </a:r>
            <a:r>
              <a:rPr lang="en-US" sz="1250" spc="-25">
                <a:solidFill>
                  <a:srgbClr val="000000"/>
                </a:solidFill>
                <a:latin typeface="Garamond" pitchFamily="1" panose="02020603050405020304"/>
              </a:rPr>
              <a:t>find the encouragement they need. By building </a:t>
            </a:r>
            <a:r>
              <a:rPr lang="en-US" sz="1250" spc="-25">
                <a:solidFill>
                  <a:srgbClr val="000000"/>
                </a:solidFill>
                <a:latin typeface="Garamond" pitchFamily="1" panose="02020603050405020304"/>
              </a:rPr>
              <a:t>upon long-established programs and developing </a:t>
            </a:r>
            <a:r>
              <a:rPr lang="en-US" sz="1250" spc="-25">
                <a:solidFill>
                  <a:srgbClr val="000000"/>
                </a:solidFill>
                <a:latin typeface="Garamond" pitchFamily="1" panose="02020603050405020304"/>
              </a:rPr>
              <a:t>new ones, the Knights of Columbus hopes to </a:t>
            </a:r>
            <a:r>
              <a:rPr lang="en-US" sz="1250" spc="-25">
                <a:solidFill>
                  <a:srgbClr val="000000"/>
                </a:solidFill>
                <a:latin typeface="Garamond" pitchFamily="1" panose="02020603050405020304"/>
              </a:rPr>
              <a:t>help each family participate in the Church's </a:t>
            </a:r>
            <a:r>
              <a:rPr lang="en-US" sz="1250" spc="-25">
                <a:solidFill>
                  <a:srgbClr val="000000"/>
                </a:solidFill>
                <a:latin typeface="Garamond" pitchFamily="1" panose="02020603050405020304"/>
              </a:rPr>
              <a:t>mission of evangelization, strengthen our </a:t>
            </a:r>
            <a:r>
              <a:rPr lang="en-US" sz="1250" spc="-25">
                <a:solidFill>
                  <a:srgbClr val="000000"/>
                </a:solidFill>
                <a:latin typeface="Garamond" pitchFamily="1" panose="02020603050405020304"/>
              </a:rPr>
              <a:t>parishes and establish our councils as revitalized </a:t>
            </a:r>
            <a:r>
              <a:rPr lang="en-US" sz="1250" spc="-25">
                <a:solidFill>
                  <a:srgbClr val="000000"/>
                </a:solidFill>
                <a:latin typeface="Garamond" pitchFamily="1" panose="02020603050405020304"/>
              </a:rPr>
              <a:t>centers of lay leadership for the Church. </a:t>
            </a:r>
          </a:p>
          <a:p>
            <a:pPr marL="91440" marR="0" indent="0" algn="l">
              <a:lnSpc>
                <a:spcPts val="1300"/>
              </a:lnSpc>
              <a:spcBef>
                <a:spcPts val="460"/>
              </a:spcBef>
              <a:spcAft>
                <a:spcPts val="355"/>
              </a:spcAft>
            </a:pPr>
            <a:r>
              <a:rPr lang="en-US" sz="1250" b="1" spc="-5">
                <a:solidFill>
                  <a:srgbClr val="000000"/>
                </a:solidFill>
                <a:latin typeface="Garamond" pitchFamily="1" panose="02020603050405020304"/>
              </a:rPr>
              <a:t>Domestic Church Activities </a:t>
            </a:r>
          </a:p>
        </p:txBody>
      </p:sp>
      <p:sp>
        <p:nvSpPr>
          <p:cNvPr id="7" name=""/>
          <p:cNvSpPr/>
          <p:nvPr>
            <p:ph type="body" idx="10"/>
          </p:nvPr>
        </p:nvSpPr>
        <p:spPr>
          <a:xfrm>
            <a:off x="240030" y="4904740"/>
            <a:ext cx="2743200" cy="2105660"/>
          </a:xfrm>
          <a:prstGeom prst="rect">
            <a:avLst/>
          </a:prstGeom>
          <a:noFill/>
          <a:ln w="0" cmpd="sng">
            <a:noFill/>
            <a:prstDash val="solid"/>
          </a:ln>
        </p:spPr>
        <p:txBody>
          <a:bodyPr vert="horz" lIns="0" tIns="0" rIns="0" bIns="0" anchor="t"/>
          <a:lstStyle/>
          <a:p>
            <a:pPr marL="91440" marR="0" indent="91440" algn="l">
              <a:lnSpc>
                <a:spcPts val="1300"/>
              </a:lnSpc>
              <a:spcAft>
                <a:spcPts val="0"/>
              </a:spcAft>
              <a:buFont typeface="Symbol"/>
              <a:buChar char="·"/>
            </a:pPr>
            <a:r>
              <a:rPr lang="en-US" sz="1250" spc="0">
                <a:solidFill>
                  <a:srgbClr val="000000"/>
                </a:solidFill>
                <a:latin typeface="Garamond" pitchFamily="1" panose="02020603050405020304"/>
              </a:rPr>
              <a:t>Family Fully Alive </a:t>
            </a:r>
          </a:p>
          <a:p>
            <a:pPr marL="91440" marR="0" indent="91440" algn="l">
              <a:lnSpc>
                <a:spcPts val="1400"/>
              </a:lnSpc>
              <a:spcBef>
                <a:spcPts val="310"/>
              </a:spcBef>
              <a:spcAft>
                <a:spcPts val="0"/>
              </a:spcAft>
              <a:buFont typeface="Symbol"/>
              <a:buChar char="·"/>
            </a:pPr>
            <a:r>
              <a:rPr lang="en-US" sz="1250" spc="-20">
                <a:solidFill>
                  <a:srgbClr val="000000"/>
                </a:solidFill>
                <a:latin typeface="Garamond" pitchFamily="1" panose="02020603050405020304"/>
              </a:rPr>
              <a:t>Holy Family Prayer Program </a:t>
            </a:r>
          </a:p>
          <a:p>
            <a:pPr marL="91440" marR="0" indent="91440" algn="l">
              <a:lnSpc>
                <a:spcPts val="1400"/>
              </a:lnSpc>
              <a:spcBef>
                <a:spcPts val="335"/>
              </a:spcBef>
              <a:spcAft>
                <a:spcPts val="0"/>
              </a:spcAft>
              <a:buFont typeface="Symbol"/>
              <a:buChar char="·"/>
            </a:pPr>
            <a:r>
              <a:rPr lang="en-US" sz="1250" spc="-20">
                <a:solidFill>
                  <a:srgbClr val="000000"/>
                </a:solidFill>
                <a:latin typeface="Garamond" pitchFamily="1" panose="02020603050405020304"/>
              </a:rPr>
              <a:t>Family Rosary Program </a:t>
            </a:r>
          </a:p>
          <a:p>
            <a:pPr marL="91440" marR="0" indent="91440" algn="l">
              <a:lnSpc>
                <a:spcPts val="1400"/>
              </a:lnSpc>
              <a:spcBef>
                <a:spcPts val="340"/>
              </a:spcBef>
              <a:spcAft>
                <a:spcPts val="0"/>
              </a:spcAft>
              <a:buFont typeface="Symbol"/>
              <a:buChar char="·"/>
            </a:pPr>
            <a:r>
              <a:rPr lang="en-US" sz="1250" spc="-20">
                <a:solidFill>
                  <a:srgbClr val="000000"/>
                </a:solidFill>
                <a:latin typeface="Garamond" pitchFamily="1" panose="02020603050405020304"/>
              </a:rPr>
              <a:t>Journey to the Inn </a:t>
            </a:r>
          </a:p>
          <a:p>
            <a:pPr marL="91440" marR="0" indent="91440" algn="l">
              <a:lnSpc>
                <a:spcPts val="1400"/>
              </a:lnSpc>
              <a:spcBef>
                <a:spcPts val="315"/>
              </a:spcBef>
              <a:spcAft>
                <a:spcPts val="0"/>
              </a:spcAft>
              <a:buFont typeface="Symbol"/>
              <a:buChar char="·"/>
            </a:pPr>
            <a:r>
              <a:rPr lang="en-US" sz="1250" spc="-40">
                <a:solidFill>
                  <a:srgbClr val="000000"/>
                </a:solidFill>
                <a:latin typeface="Garamond" pitchFamily="1" panose="02020603050405020304"/>
              </a:rPr>
              <a:t>Father's Day Affirmation of Wedding Vows </a:t>
            </a:r>
          </a:p>
          <a:p>
            <a:pPr marL="91440" marR="0" indent="91440" algn="l">
              <a:lnSpc>
                <a:spcPts val="1400"/>
              </a:lnSpc>
              <a:spcBef>
                <a:spcPts val="335"/>
              </a:spcBef>
              <a:spcAft>
                <a:spcPts val="0"/>
              </a:spcAft>
              <a:buFont typeface="Symbol"/>
              <a:buChar char="·"/>
            </a:pPr>
            <a:r>
              <a:rPr lang="en-US" sz="1250" spc="-25">
                <a:solidFill>
                  <a:srgbClr val="000000"/>
                </a:solidFill>
                <a:latin typeface="Garamond" pitchFamily="1" panose="02020603050405020304"/>
              </a:rPr>
              <a:t>Prayer of Consecration to the Holy Family </a:t>
            </a:r>
          </a:p>
          <a:p>
            <a:pPr marL="91440" marR="0" indent="91440" algn="l">
              <a:lnSpc>
                <a:spcPts val="1400"/>
              </a:lnSpc>
              <a:spcBef>
                <a:spcPts val="330"/>
              </a:spcBef>
              <a:spcAft>
                <a:spcPts val="0"/>
              </a:spcAft>
              <a:buFont typeface="Symbol"/>
              <a:buChar char="·"/>
            </a:pPr>
            <a:r>
              <a:rPr lang="en-US" sz="1250" spc="-15">
                <a:solidFill>
                  <a:srgbClr val="000000"/>
                </a:solidFill>
                <a:latin typeface="Garamond" pitchFamily="1" panose="02020603050405020304"/>
              </a:rPr>
              <a:t>Simple Supper &amp; Stations </a:t>
            </a:r>
          </a:p>
          <a:p>
            <a:pPr marL="91440" marR="0" indent="91440" algn="l">
              <a:lnSpc>
                <a:spcPts val="1400"/>
              </a:lnSpc>
              <a:spcBef>
                <a:spcPts val="310"/>
              </a:spcBef>
              <a:spcAft>
                <a:spcPts val="0"/>
              </a:spcAft>
              <a:buFont typeface="Symbol"/>
              <a:buChar char="·"/>
            </a:pPr>
            <a:r>
              <a:rPr lang="en-US" sz="1250" spc="-15">
                <a:solidFill>
                  <a:srgbClr val="000000"/>
                </a:solidFill>
                <a:latin typeface="Garamond" pitchFamily="1" panose="02020603050405020304"/>
              </a:rPr>
              <a:t>Keep Christ in Christmas Campaign </a:t>
            </a:r>
          </a:p>
          <a:p>
            <a:pPr marL="91440" marR="0" indent="91440" algn="l">
              <a:lnSpc>
                <a:spcPts val="1400"/>
              </a:lnSpc>
              <a:spcBef>
                <a:spcPts val="345"/>
              </a:spcBef>
              <a:spcAft>
                <a:spcPts val="0"/>
              </a:spcAft>
              <a:buFont typeface="Symbol"/>
              <a:buChar char="·"/>
            </a:pPr>
            <a:r>
              <a:rPr lang="en-US" sz="1250" spc="-25">
                <a:solidFill>
                  <a:srgbClr val="000000"/>
                </a:solidFill>
                <a:latin typeface="Garamond" pitchFamily="1" panose="02020603050405020304"/>
              </a:rPr>
              <a:t>Into the Breach </a:t>
            </a:r>
          </a:p>
          <a:p>
            <a:pPr marL="91440" marR="0" indent="91440" algn="l">
              <a:lnSpc>
                <a:spcPts val="1300"/>
              </a:lnSpc>
              <a:spcBef>
                <a:spcPts val="330"/>
              </a:spcBef>
              <a:spcAft>
                <a:spcPts val="0"/>
              </a:spcAft>
              <a:buFont typeface="Symbol"/>
              <a:buChar char="·"/>
            </a:pPr>
            <a:r>
              <a:rPr lang="en-US" sz="1250" spc="-10">
                <a:solidFill>
                  <a:srgbClr val="000000"/>
                </a:solidFill>
                <a:latin typeface="Garamond" pitchFamily="1" panose="02020603050405020304"/>
              </a:rPr>
              <a:t>Family Week Celebrations </a:t>
            </a:r>
          </a:p>
        </p:txBody>
      </p:sp>
      <p:sp>
        <p:nvSpPr>
          <p:cNvPr id="8" name=""/>
          <p:cNvSpPr/>
          <p:nvPr>
            <p:ph type="body" idx="10"/>
          </p:nvPr>
        </p:nvSpPr>
        <p:spPr>
          <a:xfrm>
            <a:off x="3072130" y="6275705"/>
            <a:ext cx="2743200" cy="1100455"/>
          </a:xfrm>
          <a:prstGeom prst="rect">
            <a:avLst/>
          </a:prstGeom>
          <a:solidFill>
            <a:srgbClr val="726443"/>
          </a:solidFill>
          <a:ln w="0" cmpd="sng">
            <a:noFill/>
            <a:prstDash val="solid"/>
          </a:ln>
        </p:spPr>
        <p:txBody>
          <a:bodyPr vert="horz" lIns="0" tIns="92075" rIns="0" bIns="0" anchor="t"/>
          <a:lstStyle/>
          <a:p>
            <a:pPr marL="91440" marR="91440" indent="0" algn="l">
              <a:lnSpc>
                <a:spcPts val="1000"/>
              </a:lnSpc>
              <a:spcAft>
                <a:spcPts val="0"/>
              </a:spcAft>
            </a:pPr>
            <a:r>
              <a:rPr lang="en-US" sz="1050" b="1" i="1" spc="0">
                <a:solidFill>
                  <a:srgbClr val="FFFFFF"/>
                </a:solidFill>
                <a:latin typeface="Garamond" pitchFamily="1" panose="02020603050405020304"/>
              </a:rPr>
              <a:t>"The family as domestic church is central to both the work of the new evangelization and to the future sustainability of our parishes ... the Knights of Columbus is providentially positioned to play a key role in the new alliance between the Church and family." </a:t>
            </a:r>
          </a:p>
          <a:p>
            <a:pPr marL="0" marR="0" indent="0" algn="ctr">
              <a:lnSpc>
                <a:spcPts val="1000"/>
              </a:lnSpc>
              <a:spcBef>
                <a:spcPts val="470"/>
              </a:spcBef>
              <a:spcAft>
                <a:spcPts val="335"/>
              </a:spcAft>
            </a:pPr>
            <a:r>
              <a:rPr lang="en-US" sz="900" i="1" spc="-20">
                <a:solidFill>
                  <a:srgbClr val="000000"/>
                </a:solidFill>
                <a:latin typeface="Bookman Old Style" pitchFamily="1" panose="02020603050405020304"/>
              </a:rPr>
              <a:t>-</a:t>
            </a:r>
            <a:r>
              <a:rPr lang="en-US" sz="900" i="1" spc="-20">
                <a:solidFill>
                  <a:srgbClr val="FFFFFF"/>
                </a:solidFill>
                <a:latin typeface="Bookman Old Style" pitchFamily="1" panose="02020603050405020304"/>
              </a:rPr>
              <a:t> Supreme Knight Carl Anderson </a:t>
            </a:r>
          </a:p>
        </p:txBody>
      </p:sp>
    </p:spTree>
  </p:cSld>
  <p:clrMapOvr>
    <a:masterClrMapping/>
  </p:clrMapOvr>
</p:sldLayout>
</file>

<file path=ppt/slideMasters/_rels/slideMaster.xml.rels><Relationships xmlns="http://schemas.openxmlformats.org/package/2006/relationships"><Relationship Id="tId" Type="http://schemas.openxmlformats.org/officeDocument/2006/relationships/theme" Target="../theme/theme.xml"/><Relationship Id="slId1" Type="http://schemas.openxmlformats.org/officeDocument/2006/relationships/slideLayout" Target="../slideLayouts/slideLayout1.xml"/><Relationship Id="slId2" Type="http://schemas.openxmlformats.org/officeDocument/2006/relationships/slideLayout" Target="../slideLayouts/slideLayout2.xml"/><Relationship Id="slId3" Type="http://schemas.openxmlformats.org/officeDocument/2006/relationships/slideLayout" Target="../slideLayouts/slideLayout3.xml"/><Relationship Id="slId4" Type="http://schemas.openxmlformats.org/officeDocument/2006/relationships/slideLayout" Target="../slideLayouts/slideLayout4.xml"/><Relationship Id="slId5" Type="http://schemas.openxmlformats.org/officeDocument/2006/relationships/slideLayout" Target="../slideLayouts/slideLayout5.xml"/><Relationship Id="slId6" Type="http://schemas.openxmlformats.org/officeDocument/2006/relationships/slideLayout" Target="../slideLayouts/slideLayout6.xml"/><Relationship Id="slId7" Type="http://schemas.openxmlformats.org/officeDocument/2006/relationships/slideLayout" Target="../slideLayouts/slideLayout7.xml"/><Relationship Id="slId8" Type="http://schemas.openxmlformats.org/officeDocument/2006/relationships/slideLayout" Target="../slideLayouts/slideLayout8.xml"/></Relationships>
</file>

<file path=ppt/slideMasters/slideMaster.xml><?xml version="1.0" encoding="utf-8"?>
<p:sldMaster xmlns:p="http://schemas.openxmlformats.org/presentationml/2006/main" xmlns:r="http://schemas.openxmlformats.org/officeDocument/2006/relationships" xmlns:a="http://schemas.openxmlformats.org/drawingml/2006/main" xmlns:dc="http://purl.org/dc/elements/1.1/" xmlns:cp="http://schemas.openxmlformats.org/package/2006/metadata/core-properties">
  <p:cSld>
    <p:bg>
      <p:bgPr>
        <a:solidFill>
          <a:schemeClr val="bg1">
            <a:alpha val="100000"/>
          </a:schemeClr>
        </a:solidFill>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slId1"/>
    <p:sldLayoutId id="2147483650" r:id="slId2"/>
    <p:sldLayoutId id="2147483651" r:id="slId3"/>
    <p:sldLayoutId id="2147483652" r:id="slId4"/>
    <p:sldLayoutId id="2147483653" r:id="slId5"/>
    <p:sldLayoutId id="2147483654" r:id="slId6"/>
    <p:sldLayoutId id="2147483655" r:id="slId7"/>
    <p:sldLayoutId id="2147483656" r:id="slId8"/>
  </p:sldLayoutIdLst>
  <p:txStyles>
    <p:titleStyle/>
    <p:bodyStyle/>
    <p:otherStyle/>
  </p:txStyles>
</p:sldMaster>
</file>

<file path=ppt/slides/_rels/slide1.xml.rels><Relationships xmlns="http://schemas.openxmlformats.org/package/2006/relationships"><Relationship Id="prId1" Type="http://schemas.openxmlformats.org/officeDocument/2006/relationships/image" Target="../media/image1.jpg"/><Relationship Id="slId1" Type="http://schemas.openxmlformats.org/officeDocument/2006/relationships/slideLayout" Target="../slideLayouts/slideLayout1.xml"/></Relationships>
</file>

<file path=ppt/slides/_rels/slide2.xml.rels><Relationships xmlns="http://schemas.openxmlformats.org/package/2006/relationships"><Relationship Id="prId2" Type="http://schemas.openxmlformats.org/officeDocument/2006/relationships/image" Target="../media/image2.jpg"/><Relationship Id="prId3" Type="http://schemas.openxmlformats.org/officeDocument/2006/relationships/image" Target="../media/image3.jpg"/><Relationship Id="slId2" Type="http://schemas.openxmlformats.org/officeDocument/2006/relationships/slideLayout" Target="../slideLayouts/slideLayout2.xml"/></Relationships>
</file>

<file path=ppt/slides/_rels/slide3.xml.rels><Relationships xmlns="http://schemas.openxmlformats.org/package/2006/relationships"><Relationship Id="prId4" Type="http://schemas.openxmlformats.org/officeDocument/2006/relationships/image" Target="../media/image4.jpg"/><Relationship Id="slId3" Type="http://schemas.openxmlformats.org/officeDocument/2006/relationships/slideLayout" Target="../slideLayouts/slideLayout3.xml"/></Relationships>
</file>

<file path=ppt/slides/_rels/slide4.xml.rels><Relationships xmlns="http://schemas.openxmlformats.org/package/2006/relationships"><Relationship Id="prId5" Type="http://schemas.openxmlformats.org/officeDocument/2006/relationships/image" Target="../media/image5.jpg"/><Relationship Id="prId6" Type="http://schemas.openxmlformats.org/officeDocument/2006/relationships/image" Target="../media/image6.jpg"/><Relationship Id="slId4" Type="http://schemas.openxmlformats.org/officeDocument/2006/relationships/slideLayout" Target="../slideLayouts/slideLayout4.xml"/></Relationships>
</file>

<file path=ppt/slides/_rels/slide5.xml.rels><Relationships xmlns="http://schemas.openxmlformats.org/package/2006/relationships"><Relationship Id="prId7" Type="http://schemas.openxmlformats.org/officeDocument/2006/relationships/image" Target="../media/image7.jpg"/><Relationship Id="prId8" Type="http://schemas.openxmlformats.org/officeDocument/2006/relationships/image" Target="../media/image8.jpg"/><Relationship Id="slId5" Type="http://schemas.openxmlformats.org/officeDocument/2006/relationships/slideLayout" Target="../slideLayouts/slideLayout5.xml"/></Relationships>
</file>

<file path=ppt/slides/_rels/slide6.xml.rels><Relationships xmlns="http://schemas.openxmlformats.org/package/2006/relationships"><Relationship Id="prId9" Type="http://schemas.openxmlformats.org/officeDocument/2006/relationships/image" Target="../media/image9.jpg"/><Relationship Id="prId10" Type="http://schemas.openxmlformats.org/officeDocument/2006/relationships/image" Target="../media/image10.jpg"/><Relationship Id="slId6" Type="http://schemas.openxmlformats.org/officeDocument/2006/relationships/slideLayout" Target="../slideLayouts/slideLayout6.xml"/></Relationships>
</file>

<file path=ppt/slides/_rels/slide7.xml.rels><Relationships xmlns="http://schemas.openxmlformats.org/package/2006/relationships"><Relationship Id="prId11" Type="http://schemas.openxmlformats.org/officeDocument/2006/relationships/image" Target="../media/image11.jpg"/><Relationship Id="prId12" Type="http://schemas.openxmlformats.org/officeDocument/2006/relationships/image" Target="../media/image12.jpg"/><Relationship Id="prId13" Type="http://schemas.openxmlformats.org/officeDocument/2006/relationships/image" Target="../media/image13.jpg"/><Relationship Id="slId7" Type="http://schemas.openxmlformats.org/officeDocument/2006/relationships/slideLayout" Target="../slideLayouts/slideLayout7.xml"/></Relationships>
</file>

<file path=ppt/slides/_rels/slide8.xml.rels><Relationships xmlns="http://schemas.openxmlformats.org/package/2006/relationships"><Relationship Id="prId14" Type="http://schemas.openxmlformats.org/officeDocument/2006/relationships/image" Target="../media/image14.jpg"/><Relationship Id="slId8" Type="http://schemas.openxmlformats.org/officeDocument/2006/relationships/slideLayout" Target="../slideLayouts/slideLayout8.xml"/></Relationships>
</file>

<file path=ppt/slides/slide1.xml><?xml version="1.0" encoding="utf-8"?>
<p:sld xmlns:p="http://schemas.openxmlformats.org/presentationml/2006/main" xmlns:r="http://schemas.openxmlformats.org/officeDocument/2006/relationships" xmlns:a="http://schemas.openxmlformats.org/drawingml/2006/main" xmlns:dc="http://purl.org/dc/elements/1.1/" xmlns:cp="http://schemas.openxmlformats.org/package/2006/metadata/core-properties">
  <p:cSld>
    <p:bg>
      <p:bgPr>
        <a:solidFill>
          <a:schemeClr val="bg1">
            <a:alpha val="100000"/>
          </a:schemeClr>
        </a:solidFill>
      </p:bgPr>
    </p:bg>
    <p:spTree>
      <p:nvGrpSpPr>
        <p:cNvPr id="1" name=""/>
        <p:cNvGrpSpPr/>
        <p:nvPr/>
      </p:nvGrpSpPr>
      <p:grpSpPr>
        <a:xfrm>
          <a:off x="0" y="0"/>
          <a:ext cx="0" cy="0"/>
          <a:chOff x="0" y="0"/>
          <a:chExt cx="0" cy="0"/>
        </a:xfrm>
      </p:grpSpPr>
      <p:pic>
        <p:nvPicPr>
          <p:cNvPr id="3" name=""/>
          <p:cNvPicPr/>
          <p:nvPr/>
        </p:nvPicPr>
        <p:blipFill>
          <a:blip r:embed="prId1"/>
          <a:stretch>
            <a:fillRect/>
          </a:stretch>
        </p:blipFill>
        <p:spPr>
          <a:xfrm>
            <a:off x="0" y="0"/>
            <a:ext cx="7555865" cy="9841865"/>
          </a:xfrm>
          <a:prstGeom prst="rect">
            <a:avLst/>
          </a:prstGeom>
        </p:spPr>
      </p:pic>
      <p:sp>
        <p:nvSpPr>
          <p:cNvPr id="4" name=""/>
          <p:cNvSpPr/>
          <p:nvPr>
            <p:ph type="body" idx="10"/>
          </p:nvPr>
        </p:nvSpPr>
        <p:spPr>
          <a:xfrm>
            <a:off x="57785" y="222250"/>
            <a:ext cx="2974975" cy="314325"/>
          </a:xfrm>
          <a:prstGeom prst="rect">
            <a:avLst/>
          </a:prstGeom>
          <a:solidFill>
            <a:srgbClr val="2A3A5F"/>
          </a:solidFill>
          <a:ln w="0" cmpd="sng">
            <a:noFill/>
            <a:prstDash val="solid"/>
          </a:ln>
        </p:spPr>
        <p:txBody>
          <a:bodyPr vert="horz" lIns="0" tIns="0" rIns="0" bIns="0" anchor="t">
            <a:normAutofit fontScale="95000"/>
          </a:bodyPr>
          <a:lstStyle/>
          <a:p>
            <a:pPr marL="0" marR="0" indent="0" algn="l">
              <a:lnSpc>
                <a:spcPts val="2400"/>
              </a:lnSpc>
              <a:spcAft>
                <a:spcPts val="0"/>
              </a:spcAft>
            </a:pPr>
            <a:r>
              <a:rPr lang="en-US" sz="2600" b="1" spc="10">
                <a:solidFill>
                  <a:srgbClr val="FFFFFF"/>
                </a:solidFill>
                <a:latin typeface="Times New Roman" pitchFamily="1" panose="02020603050405020304"/>
              </a:rPr>
              <a:t>Knights of Columbus </a:t>
            </a:r>
          </a:p>
        </p:txBody>
      </p:sp>
      <p:sp>
        <p:nvSpPr>
          <p:cNvPr id="5" name=""/>
          <p:cNvSpPr/>
          <p:nvPr>
            <p:ph type="body" idx="10"/>
          </p:nvPr>
        </p:nvSpPr>
        <p:spPr>
          <a:xfrm>
            <a:off x="45720" y="798830"/>
            <a:ext cx="2310130" cy="560705"/>
          </a:xfrm>
          <a:prstGeom prst="rect">
            <a:avLst/>
          </a:prstGeom>
          <a:solidFill>
            <a:srgbClr val="2A3A5F"/>
          </a:solidFill>
          <a:ln w="0" cmpd="sng">
            <a:noFill/>
            <a:prstDash val="solid"/>
          </a:ln>
        </p:spPr>
        <p:txBody>
          <a:bodyPr vert="horz" lIns="0" tIns="0" rIns="0" bIns="0" anchor="t">
            <a:normAutofit fontScale="90000"/>
          </a:bodyPr>
          <a:lstStyle/>
          <a:p>
            <a:pPr marL="0" marR="0" indent="0" algn="l">
              <a:lnSpc>
                <a:spcPts val="2200"/>
              </a:lnSpc>
              <a:spcAft>
                <a:spcPts val="0"/>
              </a:spcAft>
            </a:pPr>
            <a:r>
              <a:rPr lang="en-US" sz="2250" b="1" i="1" spc="0">
                <a:solidFill>
                  <a:srgbClr val="FFFFFF"/>
                </a:solidFill>
                <a:latin typeface="Times New Roman" pitchFamily="1" panose="02020603050405020304"/>
              </a:rPr>
              <a:t>Protecting Families for Generations </a:t>
            </a:r>
          </a:p>
        </p:txBody>
      </p:sp>
      <p:sp>
        <p:nvSpPr>
          <p:cNvPr id="6" name=""/>
          <p:cNvSpPr/>
          <p:nvPr>
            <p:ph type="body" idx="10"/>
          </p:nvPr>
        </p:nvSpPr>
        <p:spPr>
          <a:xfrm>
            <a:off x="3953510" y="3127375"/>
            <a:ext cx="185420" cy="1276985"/>
          </a:xfrm>
          <a:prstGeom prst="rect">
            <a:avLst/>
          </a:prstGeom>
          <a:solidFill>
            <a:srgbClr val="4B7CAD"/>
          </a:solidFill>
          <a:ln w="0" cmpd="sng">
            <a:noFill/>
            <a:prstDash val="solid"/>
          </a:ln>
        </p:spPr>
        <p:txBody>
          <a:bodyPr vert="vert270" lIns="0" tIns="0" rIns="0" bIns="0" anchor="t">
            <a:normAutofit fontScale="90000"/>
          </a:bodyPr>
          <a:lstStyle/>
          <a:p>
            <a:pPr marL="0" marR="0" indent="0" algn="l">
              <a:lnSpc>
                <a:spcPts val="1400"/>
              </a:lnSpc>
              <a:spcAft>
                <a:spcPts val="0"/>
              </a:spcAft>
            </a:pPr>
            <a:r>
              <a:rPr lang="en-US" sz="2250" spc="-5">
                <a:solidFill>
                  <a:srgbClr val="E6F3F5"/>
                </a:solidFill>
                <a:latin typeface="Times New Roman" pitchFamily="1" panose="02020603050405020304"/>
              </a:rPr>
              <a:t>apu</a:t>
            </a:r>
            <a:r>
              <a:rPr lang="en-US" sz="2250" baseline="30000" spc="-5">
                <a:solidFill>
                  <a:srgbClr val="E6F3F5"/>
                </a:solidFill>
                <a:latin typeface="Times New Roman" pitchFamily="1" panose="02020603050405020304"/>
              </a:rPr>
              <a:t>-</a:t>
            </a:r>
            <a:r>
              <a:rPr lang="en-US" sz="2250" spc="-5">
                <a:solidFill>
                  <a:srgbClr val="E6F3F5"/>
                </a:solidFill>
                <a:latin typeface="Times New Roman" pitchFamily="1" panose="02020603050405020304"/>
              </a:rPr>
              <a:t>einsui </a:t>
            </a:r>
          </a:p>
        </p:txBody>
      </p:sp>
      <p:sp>
        <p:nvSpPr>
          <p:cNvPr id="7" name=""/>
          <p:cNvSpPr/>
          <p:nvPr>
            <p:ph type="body" idx="10"/>
          </p:nvPr>
        </p:nvSpPr>
        <p:spPr>
          <a:xfrm>
            <a:off x="5739130" y="2472055"/>
            <a:ext cx="198120" cy="2648585"/>
          </a:xfrm>
          <a:prstGeom prst="rect">
            <a:avLst/>
          </a:prstGeom>
          <a:solidFill>
            <a:srgbClr val="5D4C3B"/>
          </a:solidFill>
          <a:ln w="0" cmpd="sng">
            <a:noFill/>
            <a:prstDash val="solid"/>
          </a:ln>
        </p:spPr>
        <p:txBody>
          <a:bodyPr vert="vert270" lIns="0" tIns="0" rIns="0" bIns="0" anchor="t">
            <a:normAutofit fontScale="90000"/>
          </a:bodyPr>
          <a:lstStyle/>
          <a:p>
            <a:pPr marL="0" marR="0" indent="0" algn="l">
              <a:lnSpc>
                <a:spcPts val="1500"/>
              </a:lnSpc>
              <a:spcAft>
                <a:spcPts val="0"/>
              </a:spcAft>
            </a:pPr>
            <a:r>
              <a:rPr lang="en-US" sz="2250" spc="100">
                <a:solidFill>
                  <a:srgbClr val="E6F3F5"/>
                </a:solidFill>
                <a:latin typeface="Times New Roman" pitchFamily="1" panose="02020603050405020304"/>
              </a:rPr>
              <a:t>tilnoA )R pompagled </a:t>
            </a:r>
          </a:p>
        </p:txBody>
      </p:sp>
      <p:sp>
        <p:nvSpPr>
          <p:cNvPr id="8" name=""/>
          <p:cNvSpPr/>
          <p:nvPr>
            <p:ph type="body" idx="10"/>
          </p:nvPr>
        </p:nvSpPr>
        <p:spPr>
          <a:xfrm>
            <a:off x="4761230" y="2660650"/>
            <a:ext cx="267970" cy="2246630"/>
          </a:xfrm>
          <a:prstGeom prst="rect">
            <a:avLst/>
          </a:prstGeom>
          <a:solidFill>
            <a:srgbClr val="5D4C3B"/>
          </a:solidFill>
          <a:ln w="0" cmpd="sng">
            <a:noFill/>
            <a:prstDash val="solid"/>
          </a:ln>
        </p:spPr>
        <p:txBody>
          <a:bodyPr vert="vert270" lIns="0" tIns="0" rIns="0" bIns="0" anchor="t">
            <a:normAutofit fontScale="90000"/>
          </a:bodyPr>
          <a:lstStyle/>
          <a:p>
            <a:pPr marL="0" marR="0" indent="0" algn="l">
              <a:lnSpc>
                <a:spcPts val="2100"/>
              </a:lnSpc>
              <a:spcAft>
                <a:spcPts val="0"/>
              </a:spcAft>
            </a:pPr>
            <a:r>
              <a:rPr lang="en-US" sz="2250" spc="-100">
                <a:solidFill>
                  <a:srgbClr val="E6F3F5"/>
                </a:solidFill>
                <a:latin typeface="Times New Roman" pitchFamily="1" panose="02020603050405020304"/>
              </a:rPr>
              <a:t>Aauni[DDIAT iaql</a:t>
            </a:r>
            <a:r>
              <a:rPr lang="en-US" sz="2250" baseline="30000" spc="-100">
                <a:solidFill>
                  <a:srgbClr val="E6F3F5"/>
                </a:solidFill>
                <a:latin typeface="Times New Roman" pitchFamily="1" panose="02020603050405020304"/>
              </a:rPr>
              <a:t>-</a:t>
            </a:r>
            <a:r>
              <a:rPr lang="en-US" sz="2250" spc="-100">
                <a:solidFill>
                  <a:srgbClr val="E6F3F5"/>
                </a:solidFill>
                <a:latin typeface="Times New Roman" pitchFamily="1" panose="02020603050405020304"/>
              </a:rPr>
              <a:t>e3 </a:t>
            </a:r>
          </a:p>
        </p:txBody>
      </p:sp>
      <p:sp>
        <p:nvSpPr>
          <p:cNvPr id="9" name=""/>
          <p:cNvSpPr/>
          <p:nvPr>
            <p:ph type="body" idx="10"/>
          </p:nvPr>
        </p:nvSpPr>
        <p:spPr>
          <a:xfrm>
            <a:off x="5205730" y="2578735"/>
            <a:ext cx="262255" cy="2416810"/>
          </a:xfrm>
          <a:prstGeom prst="rect">
            <a:avLst/>
          </a:prstGeom>
          <a:solidFill>
            <a:srgbClr val="5D4C3B"/>
          </a:solidFill>
          <a:ln w="0" cmpd="sng">
            <a:noFill/>
            <a:prstDash val="solid"/>
          </a:ln>
        </p:spPr>
        <p:txBody>
          <a:bodyPr vert="vert270" lIns="0" tIns="0" rIns="0" bIns="0" anchor="t">
            <a:normAutofit fontScale="90000"/>
          </a:bodyPr>
          <a:lstStyle/>
          <a:p>
            <a:pPr marL="0" marR="0" indent="0" algn="l">
              <a:lnSpc>
                <a:spcPts val="2000"/>
              </a:lnSpc>
              <a:spcAft>
                <a:spcPts val="0"/>
              </a:spcAft>
            </a:pPr>
            <a:r>
              <a:rPr lang="en-US" sz="2250" spc="80">
                <a:solidFill>
                  <a:srgbClr val="E6F3F5"/>
                </a:solidFill>
                <a:latin typeface="Times New Roman" pitchFamily="1" panose="02020603050405020304"/>
              </a:rPr>
              <a:t>sawured Jo Allured </a:t>
            </a:r>
          </a:p>
        </p:txBody>
      </p:sp>
      <p:sp>
        <p:nvSpPr>
          <p:cNvPr id="10" name=""/>
          <p:cNvSpPr/>
          <p:nvPr>
            <p:ph type="body" idx="10"/>
          </p:nvPr>
        </p:nvSpPr>
        <p:spPr>
          <a:xfrm>
            <a:off x="4349750" y="2956560"/>
            <a:ext cx="255905" cy="1615440"/>
          </a:xfrm>
          <a:prstGeom prst="rect">
            <a:avLst/>
          </a:prstGeom>
          <a:solidFill>
            <a:srgbClr val="5D4C3B"/>
          </a:solidFill>
          <a:ln w="0" cmpd="sng">
            <a:noFill/>
            <a:prstDash val="solid"/>
          </a:ln>
        </p:spPr>
        <p:txBody>
          <a:bodyPr vert="vert270" lIns="0" tIns="0" rIns="0" bIns="0" anchor="t">
            <a:normAutofit fontScale="90000"/>
          </a:bodyPr>
          <a:lstStyle/>
          <a:p>
            <a:pPr marL="0" marR="0" indent="0" algn="l">
              <a:lnSpc>
                <a:spcPts val="2000"/>
              </a:lnSpc>
              <a:spcAft>
                <a:spcPts val="0"/>
              </a:spcAft>
            </a:pPr>
            <a:r>
              <a:rPr lang="en-US" sz="2250" spc="70">
                <a:solidFill>
                  <a:srgbClr val="E6F3F5"/>
                </a:solidFill>
                <a:latin typeface="Times New Roman" pitchFamily="1" panose="02020603050405020304"/>
              </a:rPr>
              <a:t>dp4siaquials </a:t>
            </a:r>
          </a:p>
        </p:txBody>
      </p:sp>
      <p:sp>
        <p:nvSpPr>
          <p:cNvPr id="11" name=""/>
          <p:cNvSpPr/>
          <p:nvPr>
            <p:ph type="body" idx="10"/>
          </p:nvPr>
        </p:nvSpPr>
        <p:spPr>
          <a:xfrm>
            <a:off x="6184265" y="2691130"/>
            <a:ext cx="201295" cy="2270760"/>
          </a:xfrm>
          <a:prstGeom prst="rect">
            <a:avLst/>
          </a:prstGeom>
          <a:solidFill>
            <a:srgbClr val="5D4C3B"/>
          </a:solidFill>
          <a:ln w="0" cmpd="sng">
            <a:noFill/>
            <a:prstDash val="solid"/>
          </a:ln>
        </p:spPr>
        <p:txBody>
          <a:bodyPr vert="vert270" lIns="0" tIns="0" rIns="0" bIns="0" anchor="t">
            <a:normAutofit fontScale="90000"/>
          </a:bodyPr>
          <a:lstStyle/>
          <a:p>
            <a:pPr marL="0" marR="0" indent="0" algn="l">
              <a:lnSpc>
                <a:spcPts val="1600"/>
              </a:lnSpc>
              <a:spcAft>
                <a:spcPts val="0"/>
              </a:spcAft>
            </a:pPr>
            <a:r>
              <a:rPr lang="en-US" sz="2250" spc="155">
                <a:solidFill>
                  <a:srgbClr val="E6F3F5"/>
                </a:solidFill>
                <a:latin typeface="Times New Roman" pitchFamily="1" panose="02020603050405020304"/>
              </a:rPr>
              <a:t>qping3 Dpsamou </a:t>
            </a:r>
          </a:p>
        </p:txBody>
      </p:sp>
    </p:spTree>
  </p:cSld>
  <p:clrMapOvr>
    <a:masterClrMapping/>
  </p:clrMapOvr>
</p:sld>
</file>

<file path=ppt/slides/slide2.xml><?xml version="1.0" encoding="utf-8"?>
<p:sld xmlns:p="http://schemas.openxmlformats.org/presentationml/2006/main" xmlns:r="http://schemas.openxmlformats.org/officeDocument/2006/relationships" xmlns:a="http://schemas.openxmlformats.org/drawingml/2006/main" xmlns:dc="http://purl.org/dc/elements/1.1/" xmlns:cp="http://schemas.openxmlformats.org/package/2006/metadata/core-properties">
  <p:cSld>
    <p:bg>
      <p:bgPr>
        <a:solidFill>
          <a:schemeClr val="bg1">
            <a:alpha val="100000"/>
          </a:schemeClr>
        </a:solidFill>
      </p:bgPr>
    </p:bg>
    <p:spTree>
      <p:nvGrpSpPr>
        <p:cNvPr id="1" name=""/>
        <p:cNvGrpSpPr/>
        <p:nvPr/>
      </p:nvGrpSpPr>
      <p:grpSpPr>
        <a:xfrm>
          <a:off x="0" y="0"/>
          <a:ext cx="0" cy="0"/>
          <a:chOff x="0" y="0"/>
          <a:chExt cx="0" cy="0"/>
        </a:xfrm>
      </p:grpSpPr>
      <p:pic>
        <p:nvPicPr>
          <p:cNvPr id="14" name=""/>
          <p:cNvPicPr/>
          <p:nvPr/>
        </p:nvPicPr>
        <p:blipFill>
          <a:blip r:embed="prId2"/>
          <a:stretch>
            <a:fillRect/>
          </a:stretch>
        </p:blipFill>
        <p:spPr>
          <a:xfrm>
            <a:off x="73025" y="2999105"/>
            <a:ext cx="1731645" cy="2560320"/>
          </a:xfrm>
          <a:prstGeom prst="rect">
            <a:avLst/>
          </a:prstGeom>
        </p:spPr>
      </p:pic>
      <p:pic>
        <p:nvPicPr>
          <p:cNvPr id="16" name=""/>
          <p:cNvPicPr/>
          <p:nvPr/>
        </p:nvPicPr>
        <p:blipFill>
          <a:blip r:embed="prId3"/>
          <a:stretch>
            <a:fillRect/>
          </a:stretch>
        </p:blipFill>
        <p:spPr>
          <a:xfrm>
            <a:off x="5050790" y="6083935"/>
            <a:ext cx="1560195" cy="1390015"/>
          </a:xfrm>
          <a:prstGeom prst="rect">
            <a:avLst/>
          </a:prstGeom>
        </p:spPr>
      </p:pic>
      <p:sp>
        <p:nvSpPr>
          <p:cNvPr id="2" name=""/>
          <p:cNvSpPr/>
          <p:nvPr>
            <p:ph type="body" idx="10"/>
          </p:nvPr>
        </p:nvSpPr>
        <p:spPr>
          <a:xfrm>
            <a:off x="8552815" y="0"/>
            <a:ext cx="457200" cy="7534910"/>
          </a:xfrm>
          <a:prstGeom prst="rect">
            <a:avLst/>
          </a:prstGeom>
          <a:solidFill>
            <a:srgbClr val="2D3B36"/>
          </a:solidFill>
          <a:ln w="0" cmpd="sng">
            <a:noFill/>
            <a:prstDash val="solid"/>
          </a:ln>
        </p:spPr>
        <p:txBody>
          <a:bodyPr vert="vert270" lIns="0" tIns="0" rIns="45720" bIns="0" anchor="t"/>
          <a:lstStyle/>
          <a:p>
            <a:pPr marL="2560320" marR="0" indent="0" algn="l">
              <a:lnSpc>
                <a:spcPts val="2100"/>
              </a:lnSpc>
              <a:spcAft>
                <a:spcPts val="1150"/>
              </a:spcAft>
            </a:pPr>
            <a:r>
              <a:rPr lang="en-US" sz="2250" spc="0">
                <a:solidFill>
                  <a:srgbClr val="E3ECF1"/>
                </a:solidFill>
                <a:latin typeface="Garamond" pitchFamily="1" panose="02020603050405020304"/>
              </a:rPr>
              <a:t>samtuud Jo All 'mud </a:t>
            </a:r>
          </a:p>
        </p:txBody>
      </p:sp>
      <p:graphicFrame>
        <p:nvGraphicFramePr>
          <p:cNvPr id="4" name=""/>
          <p:cNvGraphicFramePr>
            <a:graphicFrameLocks noGrp="1"/>
          </p:cNvGraphicFramePr>
          <p:nvPr/>
        </p:nvGraphicFramePr>
        <p:xfrm>
          <a:off x="9010015" y="0"/>
          <a:ext cx="816610" cy="7534910"/>
        </p:xfrm>
        <a:graphic>
          <a:graphicData uri="http://schemas.openxmlformats.org/drawingml/2006/table">
            <a:tbl>
              <a:tblGrid>
                <a:gridCol w="452120"/>
                <a:gridCol w="364490"/>
              </a:tblGrid>
              <a:tr h="7534910">
                <a:tc>
                  <a:txBody>
                    <a:bodyPr vert="horz" anchor="t"/>
                    <a:lstStyle/>
                    <a:p>
                      <a:pPr marL="2468880" marR="0" indent="0" algn="l">
                        <a:lnSpc>
                          <a:spcPts val="1700"/>
                        </a:lnSpc>
                        <a:spcBef>
                          <a:spcPts val="935"/>
                        </a:spcBef>
                        <a:spcAft>
                          <a:spcPts val="910"/>
                        </a:spcAft>
                      </a:pPr>
                      <a:r>
                        <a:rPr lang="en-US" sz="2250" spc="-1030">
                          <a:solidFill>
                            <a:srgbClr val="E3ECF1"/>
                          </a:solidFill>
                          <a:latin typeface="Garamond" pitchFamily="1" panose="02020603050405020304"/>
                        </a:rPr>
                        <a:t>qi.noA pootpatRed </a:t>
                      </a:r>
                    </a:p>
                  </a:txBody>
                  <a:tcPr anchor="t" vert="vert270" marL="0" marR="0" marT="0" marB="0">
                    <a:lnL w="0" cmpd="sng">
                      <a:noFill/>
                      <a:prstDash val="solid"/>
                    </a:lnL>
                    <a:lnR w="0" cmpd="sng">
                      <a:noFill/>
                      <a:prstDash val="solid"/>
                    </a:lnR>
                    <a:lnT w="0" cmpd="sng">
                      <a:noFill/>
                      <a:prstDash val="solid"/>
                    </a:lnT>
                    <a:lnB w="0" cmpd="sng">
                      <a:noFill/>
                      <a:prstDash val="solid"/>
                    </a:lnB>
                    <a:solidFill>
                      <a:srgbClr val="5B4E3D"/>
                    </a:solidFill>
                  </a:tcPr>
                </a:tc>
                <a:tc>
                  <a:txBody>
                    <a:bodyPr vert="horz" anchor="t"/>
                    <a:lstStyle/>
                    <a:p>
                      <a:pPr marL="2651760" marR="0" indent="0" algn="l">
                        <a:lnSpc>
                          <a:spcPts val="1600"/>
                        </a:lnSpc>
                        <a:spcBef>
                          <a:spcPts val="950"/>
                        </a:spcBef>
                        <a:spcAft>
                          <a:spcPts val="260"/>
                        </a:spcAft>
                      </a:pPr>
                      <a:r>
                        <a:rPr lang="en-US" sz="2250" spc="-994">
                          <a:solidFill>
                            <a:srgbClr val="E3ECF1"/>
                          </a:solidFill>
                          <a:latin typeface="Garamond" pitchFamily="1" panose="02020603050405020304"/>
                        </a:rPr>
                        <a:t>tpintID DITsatuoci </a:t>
                      </a:r>
                    </a:p>
                  </a:txBody>
                  <a:tcPr anchor="ctr" vert="vert270" marL="0" marR="0" marT="0" marB="0">
                    <a:lnL w="0" cmpd="sng">
                      <a:noFill/>
                      <a:prstDash val="solid"/>
                    </a:lnL>
                    <a:lnR w="0" cmpd="sng">
                      <a:noFill/>
                      <a:prstDash val="solid"/>
                    </a:lnR>
                    <a:lnT w="0" cmpd="sng">
                      <a:noFill/>
                      <a:prstDash val="solid"/>
                    </a:lnT>
                    <a:lnB w="0" cmpd="sng">
                      <a:noFill/>
                      <a:prstDash val="solid"/>
                    </a:lnB>
                    <a:solidFill>
                      <a:srgbClr val="5B4E3D"/>
                    </a:solidFill>
                  </a:tcPr>
                </a:tc>
              </a:tr>
            </a:tbl>
          </a:graphicData>
        </a:graphic>
      </p:graphicFrame>
      <p:sp>
        <p:nvSpPr>
          <p:cNvPr id="5" name=""/>
          <p:cNvSpPr/>
          <p:nvPr>
            <p:ph type="body" idx="10"/>
          </p:nvPr>
        </p:nvSpPr>
        <p:spPr>
          <a:xfrm>
            <a:off x="7171690" y="926465"/>
            <a:ext cx="466725" cy="6608445"/>
          </a:xfrm>
          <a:prstGeom prst="rect">
            <a:avLst/>
          </a:prstGeom>
          <a:solidFill>
            <a:srgbClr val="4F7EAB"/>
          </a:solidFill>
          <a:ln w="0" cmpd="sng">
            <a:noFill/>
            <a:prstDash val="solid"/>
          </a:ln>
        </p:spPr>
        <p:txBody>
          <a:bodyPr vert="vert270" lIns="0" tIns="0" rIns="165100" bIns="0" anchor="t"/>
          <a:lstStyle/>
          <a:p>
            <a:pPr marL="3154680" marR="0" indent="0" algn="l">
              <a:lnSpc>
                <a:spcPts val="1500"/>
              </a:lnSpc>
              <a:spcAft>
                <a:spcPts val="865"/>
              </a:spcAft>
            </a:pPr>
            <a:r>
              <a:rPr lang="en-US" sz="2250" spc="0">
                <a:solidFill>
                  <a:srgbClr val="E3ECF1"/>
                </a:solidFill>
                <a:latin typeface="Garamond" pitchFamily="1" panose="02020603050405020304"/>
              </a:rPr>
              <a:t>apuuinsui </a:t>
            </a:r>
          </a:p>
        </p:txBody>
      </p:sp>
      <p:sp>
        <p:nvSpPr>
          <p:cNvPr id="6" name=""/>
          <p:cNvSpPr/>
          <p:nvPr>
            <p:ph type="body" idx="10"/>
          </p:nvPr>
        </p:nvSpPr>
        <p:spPr>
          <a:xfrm>
            <a:off x="0" y="0"/>
            <a:ext cx="3151505" cy="463550"/>
          </a:xfrm>
          <a:prstGeom prst="rect">
            <a:avLst/>
          </a:prstGeom>
          <a:solidFill>
            <a:srgbClr val="324571"/>
          </a:solidFill>
          <a:ln w="0" cmpd="sng">
            <a:noFill/>
            <a:prstDash val="solid"/>
          </a:ln>
        </p:spPr>
        <p:txBody>
          <a:bodyPr vert="horz" lIns="0" tIns="12065" rIns="0" bIns="0" anchor="t">
            <a:normAutofit fontScale="90000"/>
          </a:bodyPr>
          <a:lstStyle/>
          <a:p>
            <a:pPr marL="91440" marR="0" indent="0" algn="l">
              <a:lnSpc>
                <a:spcPts val="3200"/>
              </a:lnSpc>
              <a:spcAft>
                <a:spcPts val="215"/>
              </a:spcAft>
            </a:pPr>
            <a:r>
              <a:rPr lang="en-US" sz="2900" b="1" spc="105">
                <a:solidFill>
                  <a:srgbClr val="FFFFFF"/>
                </a:solidFill>
                <a:latin typeface="Garamond" pitchFamily="1" panose="02020603050405020304"/>
              </a:rPr>
              <a:t>Being Our Brother' </a:t>
            </a:r>
          </a:p>
        </p:txBody>
      </p:sp>
      <p:sp>
        <p:nvSpPr>
          <p:cNvPr id="7" name=""/>
          <p:cNvSpPr/>
          <p:nvPr>
            <p:ph type="body" idx="10"/>
          </p:nvPr>
        </p:nvSpPr>
        <p:spPr>
          <a:xfrm>
            <a:off x="0" y="538480"/>
            <a:ext cx="3151505" cy="2335530"/>
          </a:xfrm>
          <a:prstGeom prst="rect">
            <a:avLst/>
          </a:prstGeom>
          <a:noFill/>
          <a:ln w="0" cmpd="sng">
            <a:noFill/>
            <a:prstDash val="solid"/>
          </a:ln>
        </p:spPr>
        <p:txBody>
          <a:bodyPr vert="horz" lIns="0" tIns="33020" rIns="0" bIns="0" anchor="t">
            <a:normAutofit fontScale="90000"/>
          </a:bodyPr>
          <a:lstStyle/>
          <a:p>
            <a:pPr marL="0" marR="0" indent="0" algn="ctr">
              <a:lnSpc>
                <a:spcPts val="1700"/>
              </a:lnSpc>
              <a:spcAft>
                <a:spcPts val="0"/>
              </a:spcAft>
            </a:pPr>
            <a:r>
              <a:rPr lang="en-US" sz="1850" spc="0">
                <a:solidFill>
                  <a:srgbClr val="000000"/>
                </a:solidFill>
                <a:latin typeface="Garamond" pitchFamily="1" panose="02020603050405020304"/>
              </a:rPr>
              <a:t>Living a Charity </a:t>
            </a:r>
            <a:br/>
            <a:r>
              <a:rPr lang="en-US" sz="1850" spc="0">
                <a:solidFill>
                  <a:srgbClr val="000000"/>
                </a:solidFill>
                <a:latin typeface="Garamond" pitchFamily="1" panose="02020603050405020304"/>
              </a:rPr>
              <a:t>that Evangelizes </a:t>
            </a:r>
          </a:p>
          <a:p>
            <a:pPr marL="91440" marR="182880" indent="0" algn="l">
              <a:lnSpc>
                <a:spcPts val="1200"/>
              </a:lnSpc>
              <a:spcBef>
                <a:spcPts val="470"/>
              </a:spcBef>
              <a:spcAft>
                <a:spcPts val="0"/>
              </a:spcAft>
            </a:pPr>
            <a:r>
              <a:rPr lang="en-US" sz="1200" spc="0">
                <a:solidFill>
                  <a:srgbClr val="000000"/>
                </a:solidFill>
                <a:latin typeface="Garamond" pitchFamily="1" panose="02020603050405020304"/>
              </a:rPr>
              <a:t>W</a:t>
            </a:r>
            <a:r>
              <a:rPr lang="en-US" sz="1200" spc="0">
                <a:solidFill>
                  <a:srgbClr val="000000"/>
                </a:solidFill>
                <a:latin typeface="Garamond" pitchFamily="1" panose="02020603050405020304"/>
              </a:rPr>
              <a:t>hen Father Michael J. McGivney founded </a:t>
            </a:r>
            <a:r>
              <a:rPr lang="en-US" sz="1200" spc="0">
                <a:solidFill>
                  <a:srgbClr val="000000"/>
                </a:solidFill>
                <a:latin typeface="Garamond" pitchFamily="1" panose="02020603050405020304"/>
              </a:rPr>
              <a:t>the Knights of Columbus, he brought </a:t>
            </a:r>
            <a:r>
              <a:rPr lang="en-US" sz="1200" spc="0">
                <a:solidFill>
                  <a:srgbClr val="000000"/>
                </a:solidFill>
                <a:latin typeface="Garamond" pitchFamily="1" panose="02020603050405020304"/>
              </a:rPr>
              <a:t>together Catholic men to protect and serve local </a:t>
            </a:r>
            <a:r>
              <a:rPr lang="en-US" sz="1200" spc="0">
                <a:solidFill>
                  <a:srgbClr val="000000"/>
                </a:solidFill>
                <a:latin typeface="Garamond" pitchFamily="1" panose="02020603050405020304"/>
              </a:rPr>
              <a:t>families and communities. </a:t>
            </a:r>
          </a:p>
          <a:p>
            <a:pPr marL="91440" marR="274320" indent="0" algn="l">
              <a:lnSpc>
                <a:spcPts val="1200"/>
              </a:lnSpc>
              <a:spcBef>
                <a:spcPts val="480"/>
              </a:spcBef>
              <a:spcAft>
                <a:spcPts val="0"/>
              </a:spcAft>
            </a:pPr>
            <a:r>
              <a:rPr lang="en-US" sz="1200" spc="-10">
                <a:solidFill>
                  <a:srgbClr val="000000"/>
                </a:solidFill>
                <a:latin typeface="Garamond" pitchFamily="1" panose="02020603050405020304"/>
              </a:rPr>
              <a:t>Today, on a global scale, members of the Order </a:t>
            </a:r>
            <a:r>
              <a:rPr lang="en-US" sz="1200" spc="-10">
                <a:solidFill>
                  <a:srgbClr val="000000"/>
                </a:solidFill>
                <a:latin typeface="Garamond" pitchFamily="1" panose="02020603050405020304"/>
              </a:rPr>
              <a:t>continue this mission, responding to diverse </a:t>
            </a:r>
            <a:r>
              <a:rPr lang="en-US" sz="1200" spc="-10">
                <a:solidFill>
                  <a:srgbClr val="000000"/>
                </a:solidFill>
                <a:latin typeface="Garamond" pitchFamily="1" panose="02020603050405020304"/>
              </a:rPr>
              <a:t>needs throughout the world. In the past decade </a:t>
            </a:r>
            <a:r>
              <a:rPr lang="en-US" sz="1200" spc="-10">
                <a:solidFill>
                  <a:srgbClr val="000000"/>
                </a:solidFill>
                <a:latin typeface="Garamond" pitchFamily="1" panose="02020603050405020304"/>
              </a:rPr>
              <a:t>alone, the Knights of Columbus has donated </a:t>
            </a:r>
            <a:r>
              <a:rPr lang="en-US" sz="1200" spc="-10">
                <a:solidFill>
                  <a:srgbClr val="000000"/>
                </a:solidFill>
                <a:latin typeface="Garamond" pitchFamily="1" panose="02020603050405020304"/>
              </a:rPr>
              <a:t>more than $1.5 billion and nearly 700 million </a:t>
            </a:r>
            <a:r>
              <a:rPr lang="en-US" sz="1200" spc="-10">
                <a:solidFill>
                  <a:srgbClr val="000000"/>
                </a:solidFill>
                <a:latin typeface="Garamond" pitchFamily="1" panose="02020603050405020304"/>
              </a:rPr>
              <a:t>volunteer hours to charitable causes. </a:t>
            </a:r>
          </a:p>
          <a:p>
            <a:pPr marL="91440" marR="0" indent="0" algn="l">
              <a:lnSpc>
                <a:spcPts val="1300"/>
              </a:lnSpc>
              <a:spcBef>
                <a:spcPts val="455"/>
              </a:spcBef>
              <a:spcAft>
                <a:spcPts val="0"/>
              </a:spcAft>
            </a:pPr>
            <a:r>
              <a:rPr lang="en-US" sz="1200" b="1" spc="-20">
                <a:solidFill>
                  <a:srgbClr val="000000"/>
                </a:solidFill>
                <a:latin typeface="Garamond" pitchFamily="1" panose="02020603050405020304"/>
              </a:rPr>
              <a:t>Building Communities </a:t>
            </a:r>
          </a:p>
        </p:txBody>
      </p:sp>
      <p:sp>
        <p:nvSpPr>
          <p:cNvPr id="8" name=""/>
          <p:cNvSpPr/>
          <p:nvPr>
            <p:ph type="body" idx="10"/>
          </p:nvPr>
        </p:nvSpPr>
        <p:spPr>
          <a:xfrm>
            <a:off x="1865630" y="2874010"/>
            <a:ext cx="1285875" cy="2810510"/>
          </a:xfrm>
          <a:prstGeom prst="rect">
            <a:avLst/>
          </a:prstGeom>
          <a:noFill/>
          <a:ln w="0" cmpd="sng">
            <a:noFill/>
            <a:prstDash val="solid"/>
          </a:ln>
        </p:spPr>
        <p:txBody>
          <a:bodyPr vert="horz" lIns="0" tIns="52705" rIns="0" bIns="0" anchor="t"/>
          <a:lstStyle/>
          <a:p>
            <a:pPr marL="0" marR="182880" indent="0" algn="l">
              <a:lnSpc>
                <a:spcPts val="1200"/>
              </a:lnSpc>
              <a:spcAft>
                <a:spcPts val="0"/>
              </a:spcAft>
            </a:pPr>
            <a:r>
              <a:rPr lang="en-US" sz="1200" spc="-5">
                <a:solidFill>
                  <a:srgbClr val="000000"/>
                </a:solidFill>
                <a:latin typeface="Garamond" pitchFamily="1" panose="02020603050405020304"/>
              </a:rPr>
              <a:t>Knights help their </a:t>
            </a:r>
            <a:r>
              <a:rPr lang="en-US" sz="1200" spc="-5">
                <a:solidFill>
                  <a:srgbClr val="000000"/>
                </a:solidFill>
                <a:latin typeface="Garamond" pitchFamily="1" panose="02020603050405020304"/>
              </a:rPr>
              <a:t>local communities </a:t>
            </a:r>
            <a:r>
              <a:rPr lang="en-US" sz="1200" spc="-5">
                <a:solidFill>
                  <a:srgbClr val="000000"/>
                </a:solidFill>
                <a:latin typeface="Garamond" pitchFamily="1" panose="02020603050405020304"/>
              </a:rPr>
              <a:t>through various </a:t>
            </a:r>
            <a:r>
              <a:rPr lang="en-US" sz="1200" spc="-5">
                <a:solidFill>
                  <a:srgbClr val="000000"/>
                </a:solidFill>
                <a:latin typeface="Garamond" pitchFamily="1" panose="02020603050405020304"/>
              </a:rPr>
              <a:t>service programs </a:t>
            </a:r>
            <a:r>
              <a:rPr lang="en-US" sz="1200" spc="-5">
                <a:solidFill>
                  <a:srgbClr val="000000"/>
                </a:solidFill>
                <a:latin typeface="Garamond" pitchFamily="1" panose="02020603050405020304"/>
              </a:rPr>
              <a:t>such as Coats for </a:t>
            </a:r>
            <a:r>
              <a:rPr lang="en-US" sz="1200" spc="-5">
                <a:solidFill>
                  <a:srgbClr val="000000"/>
                </a:solidFill>
                <a:latin typeface="Garamond" pitchFamily="1" panose="02020603050405020304"/>
              </a:rPr>
              <a:t>Kids and Food for </a:t>
            </a:r>
            <a:r>
              <a:rPr lang="en-US" sz="1200" spc="-5">
                <a:solidFill>
                  <a:srgbClr val="000000"/>
                </a:solidFill>
                <a:latin typeface="Garamond" pitchFamily="1" panose="02020603050405020304"/>
              </a:rPr>
              <a:t>Families. They </a:t>
            </a:r>
            <a:r>
              <a:rPr lang="en-US" sz="1200" spc="-5">
                <a:solidFill>
                  <a:srgbClr val="000000"/>
                </a:solidFill>
                <a:latin typeface="Garamond" pitchFamily="1" panose="02020603050405020304"/>
              </a:rPr>
              <a:t>also partner with </a:t>
            </a:r>
            <a:r>
              <a:rPr lang="en-US" sz="1200" spc="-5">
                <a:solidFill>
                  <a:srgbClr val="000000"/>
                </a:solidFill>
                <a:latin typeface="Garamond" pitchFamily="1" panose="02020603050405020304"/>
              </a:rPr>
              <a:t>organizations such </a:t>
            </a:r>
            <a:r>
              <a:rPr lang="en-US" sz="1200" spc="-5">
                <a:solidFill>
                  <a:srgbClr val="000000"/>
                </a:solidFill>
                <a:latin typeface="Garamond" pitchFamily="1" panose="02020603050405020304"/>
              </a:rPr>
              <a:t>as Habitat for </a:t>
            </a:r>
            <a:r>
              <a:rPr lang="en-US" sz="1200" spc="-5">
                <a:solidFill>
                  <a:srgbClr val="000000"/>
                </a:solidFill>
                <a:latin typeface="Garamond" pitchFamily="1" panose="02020603050405020304"/>
              </a:rPr>
              <a:t>Humanity and the </a:t>
            </a:r>
            <a:r>
              <a:rPr lang="en-US" sz="1200" spc="-5">
                <a:solidFill>
                  <a:srgbClr val="000000"/>
                </a:solidFill>
                <a:latin typeface="Garamond" pitchFamily="1" panose="02020603050405020304"/>
              </a:rPr>
              <a:t>Global Wheelchair </a:t>
            </a:r>
            <a:r>
              <a:rPr lang="en-US" sz="1200" spc="-5">
                <a:solidFill>
                  <a:srgbClr val="000000"/>
                </a:solidFill>
                <a:latin typeface="Garamond" pitchFamily="1" panose="02020603050405020304"/>
              </a:rPr>
              <a:t>Mission. </a:t>
            </a:r>
          </a:p>
          <a:p>
            <a:pPr marL="0" marR="182880" indent="0" algn="l">
              <a:lnSpc>
                <a:spcPts val="1300"/>
              </a:lnSpc>
              <a:spcBef>
                <a:spcPts val="515"/>
              </a:spcBef>
              <a:spcAft>
                <a:spcPts val="0"/>
              </a:spcAft>
            </a:pPr>
            <a:r>
              <a:rPr lang="en-US" sz="1200" b="1" spc="0">
                <a:solidFill>
                  <a:srgbClr val="000000"/>
                </a:solidFill>
                <a:latin typeface="Garamond" pitchFamily="1" panose="02020603050405020304"/>
              </a:rPr>
              <a:t>Protecting the </a:t>
            </a:r>
            <a:r>
              <a:rPr lang="en-US" sz="1200" b="1" spc="0">
                <a:solidFill>
                  <a:srgbClr val="000000"/>
                </a:solidFill>
                <a:latin typeface="Garamond" pitchFamily="1" panose="02020603050405020304"/>
              </a:rPr>
              <a:t>Most Vulnerable </a:t>
            </a:r>
          </a:p>
          <a:p>
            <a:pPr marL="91440" marR="228600" indent="0" algn="l">
              <a:lnSpc>
                <a:spcPts val="1200"/>
              </a:lnSpc>
              <a:spcBef>
                <a:spcPts val="455"/>
              </a:spcBef>
              <a:spcAft>
                <a:spcPts val="0"/>
              </a:spcAft>
            </a:pPr>
            <a:r>
              <a:rPr lang="en-US" sz="1200" spc="0">
                <a:solidFill>
                  <a:srgbClr val="000000"/>
                </a:solidFill>
                <a:latin typeface="Garamond" pitchFamily="1" panose="02020603050405020304"/>
              </a:rPr>
              <a:t>The Knights of </a:t>
            </a:r>
            <a:r>
              <a:rPr lang="en-US" sz="1200" spc="0">
                <a:solidFill>
                  <a:srgbClr val="000000"/>
                </a:solidFill>
                <a:latin typeface="Garamond" pitchFamily="1" panose="02020603050405020304"/>
              </a:rPr>
              <a:t>Columbus is </a:t>
            </a:r>
          </a:p>
        </p:txBody>
      </p:sp>
      <p:sp>
        <p:nvSpPr>
          <p:cNvPr id="9" name=""/>
          <p:cNvSpPr/>
          <p:nvPr>
            <p:ph type="body" idx="10"/>
          </p:nvPr>
        </p:nvSpPr>
        <p:spPr>
          <a:xfrm>
            <a:off x="0" y="5684520"/>
            <a:ext cx="3151505" cy="1664335"/>
          </a:xfrm>
          <a:prstGeom prst="rect">
            <a:avLst/>
          </a:prstGeom>
          <a:noFill/>
          <a:ln w="0" cmpd="sng">
            <a:noFill/>
            <a:prstDash val="solid"/>
          </a:ln>
        </p:spPr>
        <p:txBody>
          <a:bodyPr vert="horz" lIns="0" tIns="0" rIns="0" bIns="0" anchor="t"/>
          <a:lstStyle/>
          <a:p>
            <a:pPr marL="91440" marR="228600" indent="0" algn="l">
              <a:lnSpc>
                <a:spcPts val="1200"/>
              </a:lnSpc>
              <a:spcAft>
                <a:spcPts val="0"/>
              </a:spcAft>
            </a:pPr>
            <a:r>
              <a:rPr lang="en-US" sz="1200" spc="0">
                <a:solidFill>
                  <a:srgbClr val="000000"/>
                </a:solidFill>
                <a:latin typeface="Garamond" pitchFamily="1" panose="02020603050405020304"/>
              </a:rPr>
              <a:t>dedicated to protecting the dignity of all human </a:t>
            </a:r>
            <a:r>
              <a:rPr lang="en-US" sz="1200" spc="0">
                <a:solidFill>
                  <a:srgbClr val="000000"/>
                </a:solidFill>
                <a:latin typeface="Garamond" pitchFamily="1" panose="02020603050405020304"/>
              </a:rPr>
              <a:t>life, from the moment of conception until </a:t>
            </a:r>
            <a:r>
              <a:rPr lang="en-US" sz="1200" spc="0">
                <a:solidFill>
                  <a:srgbClr val="000000"/>
                </a:solidFill>
                <a:latin typeface="Garamond" pitchFamily="1" panose="02020603050405020304"/>
              </a:rPr>
              <a:t>natural death. </a:t>
            </a:r>
          </a:p>
          <a:p>
            <a:pPr marL="91440" marR="274320" indent="0" algn="l">
              <a:lnSpc>
                <a:spcPts val="1200"/>
              </a:lnSpc>
              <a:spcBef>
                <a:spcPts val="465"/>
              </a:spcBef>
              <a:spcAft>
                <a:spcPts val="745"/>
              </a:spcAft>
            </a:pPr>
            <a:r>
              <a:rPr lang="en-US" sz="1200" spc="0">
                <a:solidFill>
                  <a:srgbClr val="000000"/>
                </a:solidFill>
                <a:latin typeface="Garamond" pitchFamily="1" panose="02020603050405020304"/>
              </a:rPr>
              <a:t>The Knights of Columbus Ultrasound Initiative </a:t>
            </a:r>
            <a:r>
              <a:rPr lang="en-US" sz="1200" spc="0">
                <a:solidFill>
                  <a:srgbClr val="000000"/>
                </a:solidFill>
                <a:latin typeface="Garamond" pitchFamily="1" panose="02020603050405020304"/>
              </a:rPr>
              <a:t>has been a successful part of our efforts, saving </a:t>
            </a:r>
            <a:r>
              <a:rPr lang="en-US" sz="1200" spc="0">
                <a:solidFill>
                  <a:srgbClr val="000000"/>
                </a:solidFill>
                <a:latin typeface="Garamond" pitchFamily="1" panose="02020603050405020304"/>
              </a:rPr>
              <a:t>lives by providing ultrasound machines to </a:t>
            </a:r>
            <a:r>
              <a:rPr lang="en-US" sz="1200" spc="0">
                <a:solidFill>
                  <a:srgbClr val="000000"/>
                </a:solidFill>
                <a:latin typeface="Garamond" pitchFamily="1" panose="02020603050405020304"/>
              </a:rPr>
              <a:t>pregnancy resource centers since 2009. </a:t>
            </a:r>
            <a:r>
              <a:rPr lang="en-US" sz="1200" spc="0">
                <a:solidFill>
                  <a:srgbClr val="000000"/>
                </a:solidFill>
                <a:latin typeface="Garamond" pitchFamily="1" panose="02020603050405020304"/>
              </a:rPr>
              <a:t>Additionally, through its support of the </a:t>
            </a:r>
            <a:r>
              <a:rPr lang="en-US" sz="1200" spc="0">
                <a:solidFill>
                  <a:srgbClr val="000000"/>
                </a:solidFill>
                <a:latin typeface="Garamond" pitchFamily="1" panose="02020603050405020304"/>
              </a:rPr>
              <a:t>March for Life, the Order remains on the </a:t>
            </a:r>
            <a:r>
              <a:rPr lang="en-US" sz="1200" spc="0">
                <a:solidFill>
                  <a:srgbClr val="000000"/>
                </a:solidFill>
                <a:latin typeface="Garamond" pitchFamily="1" panose="02020603050405020304"/>
              </a:rPr>
              <a:t>front lines of the pro-life movement. </a:t>
            </a:r>
          </a:p>
        </p:txBody>
      </p:sp>
      <p:sp>
        <p:nvSpPr>
          <p:cNvPr id="10" name=""/>
          <p:cNvSpPr/>
          <p:nvPr>
            <p:ph type="body" idx="10"/>
          </p:nvPr>
        </p:nvSpPr>
        <p:spPr>
          <a:xfrm>
            <a:off x="3325495" y="0"/>
            <a:ext cx="3242945" cy="546735"/>
          </a:xfrm>
          <a:prstGeom prst="rect">
            <a:avLst/>
          </a:prstGeom>
          <a:noFill/>
          <a:ln w="0" cmpd="sng">
            <a:noFill/>
            <a:prstDash val="solid"/>
          </a:ln>
        </p:spPr>
        <p:txBody>
          <a:bodyPr vert="horz" lIns="0" tIns="0" rIns="0" bIns="0" anchor="t">
            <a:normAutofit fontScale="90000"/>
          </a:bodyPr>
          <a:lstStyle/>
          <a:p>
            <a:pPr marL="0" marR="0" indent="0" algn="l">
              <a:lnSpc>
                <a:spcPts val="3100"/>
              </a:lnSpc>
              <a:spcAft>
                <a:spcPts val="1125"/>
              </a:spcAft>
            </a:pPr>
            <a:r>
              <a:rPr lang="en-US" sz="2900" b="1" spc="0">
                <a:solidFill>
                  <a:srgbClr val="FFFFFF"/>
                </a:solidFill>
                <a:latin typeface="Garamond" pitchFamily="1" panose="02020603050405020304"/>
              </a:rPr>
              <a:t>Keeper </a:t>
            </a:r>
          </a:p>
        </p:txBody>
      </p:sp>
      <p:sp>
        <p:nvSpPr>
          <p:cNvPr id="11" name=""/>
          <p:cNvSpPr/>
          <p:nvPr>
            <p:ph type="body" idx="10"/>
          </p:nvPr>
        </p:nvSpPr>
        <p:spPr>
          <a:xfrm>
            <a:off x="3325495" y="546735"/>
            <a:ext cx="3242945" cy="5481955"/>
          </a:xfrm>
          <a:prstGeom prst="rect">
            <a:avLst/>
          </a:prstGeom>
          <a:noFill/>
          <a:ln w="0" cmpd="sng">
            <a:noFill/>
            <a:prstDash val="solid"/>
          </a:ln>
        </p:spPr>
        <p:txBody>
          <a:bodyPr vert="horz" lIns="0" tIns="1905" rIns="0" bIns="0" anchor="t"/>
          <a:lstStyle/>
          <a:p>
            <a:pPr marL="91440" marR="0" indent="0" algn="l">
              <a:lnSpc>
                <a:spcPts val="1300"/>
              </a:lnSpc>
              <a:spcAft>
                <a:spcPts val="0"/>
              </a:spcAft>
            </a:pPr>
            <a:r>
              <a:rPr lang="en-US" sz="1200" b="1" spc="0">
                <a:solidFill>
                  <a:srgbClr val="000000"/>
                </a:solidFill>
                <a:latin typeface="Garamond" pitchFamily="1" panose="02020603050405020304"/>
              </a:rPr>
              <a:t>Serving Those Who Served </a:t>
            </a:r>
          </a:p>
          <a:p>
            <a:pPr marL="91440" marR="0" indent="0" algn="l">
              <a:lnSpc>
                <a:spcPts val="1200"/>
              </a:lnSpc>
              <a:spcBef>
                <a:spcPts val="460"/>
              </a:spcBef>
              <a:spcAft>
                <a:spcPts val="0"/>
              </a:spcAft>
            </a:pPr>
            <a:r>
              <a:rPr lang="en-US" sz="1200" spc="0">
                <a:solidFill>
                  <a:srgbClr val="000000"/>
                </a:solidFill>
                <a:latin typeface="Garamond" pitchFamily="1" panose="02020603050405020304"/>
              </a:rPr>
              <a:t>Serving countless military personnel through many </a:t>
            </a:r>
            <a:r>
              <a:rPr lang="en-US" sz="1200" spc="0">
                <a:solidFill>
                  <a:srgbClr val="000000"/>
                </a:solidFill>
                <a:latin typeface="Garamond" pitchFamily="1" panose="02020603050405020304"/>
              </a:rPr>
              <a:t>local council initiatives, the Knights of Columbus </a:t>
            </a:r>
            <a:r>
              <a:rPr lang="en-US" sz="1200" spc="0">
                <a:solidFill>
                  <a:srgbClr val="000000"/>
                </a:solidFill>
                <a:latin typeface="Garamond" pitchFamily="1" panose="02020603050405020304"/>
              </a:rPr>
              <a:t>works to help soldiers find spiritual support, hope and </a:t>
            </a:r>
            <a:r>
              <a:rPr lang="en-US" sz="1200" spc="0">
                <a:solidFill>
                  <a:srgbClr val="000000"/>
                </a:solidFill>
                <a:latin typeface="Garamond" pitchFamily="1" panose="02020603050405020304"/>
              </a:rPr>
              <a:t>healing — particularly through its work at VA hospitals </a:t>
            </a:r>
            <a:r>
              <a:rPr lang="en-US" sz="1200" spc="0">
                <a:solidFill>
                  <a:srgbClr val="000000"/>
                </a:solidFill>
                <a:latin typeface="Garamond" pitchFamily="1" panose="02020603050405020304"/>
              </a:rPr>
              <a:t>and its partnership with the Archdiocese for the </a:t>
            </a:r>
            <a:r>
              <a:rPr lang="en-US" sz="1200" spc="0">
                <a:solidFill>
                  <a:srgbClr val="000000"/>
                </a:solidFill>
                <a:latin typeface="Garamond" pitchFamily="1" panose="02020603050405020304"/>
              </a:rPr>
              <a:t>Military Services, USA. </a:t>
            </a:r>
          </a:p>
          <a:p>
            <a:pPr marL="91440" marR="0" indent="0" algn="l">
              <a:lnSpc>
                <a:spcPts val="1200"/>
              </a:lnSpc>
              <a:spcBef>
                <a:spcPts val="490"/>
              </a:spcBef>
              <a:spcAft>
                <a:spcPts val="0"/>
              </a:spcAft>
            </a:pPr>
            <a:r>
              <a:rPr lang="en-US" sz="1200" spc="-20">
                <a:solidFill>
                  <a:srgbClr val="000000"/>
                </a:solidFill>
                <a:latin typeface="Garamond" pitchFamily="1" panose="02020603050405020304"/>
              </a:rPr>
              <a:t>The Order also works with the Gary Sinise Foundation, </a:t>
            </a:r>
            <a:r>
              <a:rPr lang="en-US" sz="1200" spc="-20">
                <a:solidFill>
                  <a:srgbClr val="000000"/>
                </a:solidFill>
                <a:latin typeface="Garamond" pitchFamily="1" panose="02020603050405020304"/>
              </a:rPr>
              <a:t>helping fund custom smart-homes for veterans who are </a:t>
            </a:r>
            <a:r>
              <a:rPr lang="en-US" sz="1200" spc="-20">
                <a:solidFill>
                  <a:srgbClr val="000000"/>
                </a:solidFill>
                <a:latin typeface="Garamond" pitchFamily="1" panose="02020603050405020304"/>
              </a:rPr>
              <a:t>disabled. </a:t>
            </a:r>
          </a:p>
          <a:p>
            <a:pPr marL="91440" marR="0" indent="0" algn="l">
              <a:lnSpc>
                <a:spcPts val="1300"/>
              </a:lnSpc>
              <a:spcBef>
                <a:spcPts val="445"/>
              </a:spcBef>
              <a:spcAft>
                <a:spcPts val="0"/>
              </a:spcAft>
            </a:pPr>
            <a:r>
              <a:rPr lang="en-US" sz="1200" b="1" spc="-45">
                <a:solidFill>
                  <a:srgbClr val="000000"/>
                </a:solidFill>
                <a:latin typeface="Garamond" pitchFamily="1" panose="02020603050405020304"/>
              </a:rPr>
              <a:t>Responding to Our Neighbors' Most Urgent Needs </a:t>
            </a:r>
          </a:p>
          <a:p>
            <a:pPr marL="91440" marR="182880" indent="0" algn="l">
              <a:lnSpc>
                <a:spcPts val="1200"/>
              </a:lnSpc>
              <a:spcBef>
                <a:spcPts val="415"/>
              </a:spcBef>
              <a:spcAft>
                <a:spcPts val="0"/>
              </a:spcAft>
            </a:pPr>
            <a:r>
              <a:rPr lang="en-US" sz="1200" spc="-25">
                <a:solidFill>
                  <a:srgbClr val="000000"/>
                </a:solidFill>
                <a:latin typeface="Garamond" pitchFamily="1" panose="02020603050405020304"/>
              </a:rPr>
              <a:t>The Knights of Columbus often responds to natural </a:t>
            </a:r>
            <a:r>
              <a:rPr lang="en-US" sz="1200" spc="-25">
                <a:solidFill>
                  <a:srgbClr val="000000"/>
                </a:solidFill>
                <a:latin typeface="Garamond" pitchFamily="1" panose="02020603050405020304"/>
              </a:rPr>
              <a:t>and man-made disasters that arise around the globe. </a:t>
            </a:r>
          </a:p>
          <a:p>
            <a:pPr marL="365760" marR="45720" indent="91440" algn="just">
              <a:lnSpc>
                <a:spcPts val="1200"/>
              </a:lnSpc>
              <a:spcBef>
                <a:spcPts val="520"/>
              </a:spcBef>
              <a:spcAft>
                <a:spcPts val="0"/>
              </a:spcAft>
              <a:buFont typeface="Symbol"/>
              <a:buChar char="·"/>
            </a:pPr>
            <a:r>
              <a:rPr lang="en-US" sz="1200" spc="0">
                <a:solidFill>
                  <a:srgbClr val="000000"/>
                </a:solidFill>
                <a:latin typeface="Garamond" pitchFamily="1" panose="02020603050405020304"/>
              </a:rPr>
              <a:t>Children in Haiti provided with rehabilitation and </a:t>
            </a:r>
            <a:r>
              <a:rPr lang="en-US" sz="1200" spc="0">
                <a:solidFill>
                  <a:srgbClr val="000000"/>
                </a:solidFill>
                <a:latin typeface="Garamond" pitchFamily="1" panose="02020603050405020304"/>
              </a:rPr>
              <a:t>prosthetics after a 2010 earthquake </a:t>
            </a:r>
          </a:p>
          <a:p>
            <a:pPr marL="365760" marR="45720" indent="91440" algn="just">
              <a:lnSpc>
                <a:spcPts val="1200"/>
              </a:lnSpc>
              <a:spcBef>
                <a:spcPts val="480"/>
              </a:spcBef>
              <a:spcAft>
                <a:spcPts val="0"/>
              </a:spcAft>
              <a:buFont typeface="Symbol"/>
              <a:buChar char="·"/>
            </a:pPr>
            <a:r>
              <a:rPr lang="en-US" sz="1200" spc="-30">
                <a:solidFill>
                  <a:srgbClr val="000000"/>
                </a:solidFill>
                <a:latin typeface="Garamond" pitchFamily="1" panose="02020603050405020304"/>
              </a:rPr>
              <a:t>Fishermen in the Philippines equipped with boats </a:t>
            </a:r>
            <a:r>
              <a:rPr lang="en-US" sz="1200" spc="-30">
                <a:solidFill>
                  <a:srgbClr val="000000"/>
                </a:solidFill>
                <a:latin typeface="Garamond" pitchFamily="1" panose="02020603050405020304"/>
              </a:rPr>
              <a:t>after Typhoon Haiyan ravaged the country in 2013 </a:t>
            </a:r>
          </a:p>
          <a:p>
            <a:pPr marL="365760" marR="0" indent="91440" algn="l">
              <a:lnSpc>
                <a:spcPts val="1200"/>
              </a:lnSpc>
              <a:spcBef>
                <a:spcPts val="505"/>
              </a:spcBef>
              <a:spcAft>
                <a:spcPts val="0"/>
              </a:spcAft>
              <a:buFont typeface="Symbol"/>
              <a:buChar char="·"/>
            </a:pPr>
            <a:r>
              <a:rPr lang="en-US" sz="1200" spc="-20">
                <a:solidFill>
                  <a:srgbClr val="000000"/>
                </a:solidFill>
                <a:latin typeface="Garamond" pitchFamily="1" panose="02020603050405020304"/>
              </a:rPr>
              <a:t>Victims of the devastating floods that hit southern </a:t>
            </a:r>
            <a:r>
              <a:rPr lang="en-US" sz="1200" spc="-20">
                <a:solidFill>
                  <a:srgbClr val="000000"/>
                </a:solidFill>
                <a:latin typeface="Garamond" pitchFamily="1" panose="02020603050405020304"/>
              </a:rPr>
              <a:t>Louisiana received support in the way of donations </a:t>
            </a:r>
            <a:r>
              <a:rPr lang="en-US" sz="1200" spc="-20">
                <a:solidFill>
                  <a:srgbClr val="000000"/>
                </a:solidFill>
                <a:latin typeface="Garamond" pitchFamily="1" panose="02020603050405020304"/>
              </a:rPr>
              <a:t>of money, food, supplies, rebuilding and assistance </a:t>
            </a:r>
            <a:r>
              <a:rPr lang="en-US" sz="1200" spc="-20">
                <a:solidFill>
                  <a:srgbClr val="000000"/>
                </a:solidFill>
                <a:latin typeface="Garamond" pitchFamily="1" panose="02020603050405020304"/>
              </a:rPr>
              <a:t>in finding temporary housing </a:t>
            </a:r>
          </a:p>
          <a:p>
            <a:pPr marL="91440" marR="91440" indent="0" algn="l">
              <a:lnSpc>
                <a:spcPts val="1200"/>
              </a:lnSpc>
              <a:spcBef>
                <a:spcPts val="505"/>
              </a:spcBef>
              <a:spcAft>
                <a:spcPts val="0"/>
              </a:spcAft>
            </a:pPr>
            <a:r>
              <a:rPr lang="en-US" sz="1200" spc="0">
                <a:solidFill>
                  <a:srgbClr val="000000"/>
                </a:solidFill>
                <a:latin typeface="Garamond" pitchFamily="1" panose="02020603050405020304"/>
              </a:rPr>
              <a:t>The Knights of Columbus helps build a culture of life </a:t>
            </a:r>
            <a:r>
              <a:rPr lang="en-US" sz="1200" spc="0">
                <a:solidFill>
                  <a:srgbClr val="000000"/>
                </a:solidFill>
                <a:latin typeface="Garamond" pitchFamily="1" panose="02020603050405020304"/>
              </a:rPr>
              <a:t>through its partnership with Special Olympics. </a:t>
            </a:r>
          </a:p>
          <a:p>
            <a:pPr marL="365760" marR="685800" indent="91440" algn="l">
              <a:lnSpc>
                <a:spcPts val="1200"/>
              </a:lnSpc>
              <a:spcBef>
                <a:spcPts val="470"/>
              </a:spcBef>
              <a:spcAft>
                <a:spcPts val="0"/>
              </a:spcAft>
              <a:buFont typeface="Symbol"/>
              <a:buChar char="·"/>
            </a:pPr>
            <a:r>
              <a:rPr lang="en-US" sz="1200" spc="0">
                <a:solidFill>
                  <a:srgbClr val="000000"/>
                </a:solidFill>
                <a:latin typeface="Garamond" pitchFamily="1" panose="02020603050405020304"/>
              </a:rPr>
              <a:t>Sponsorship of athletes participating in </a:t>
            </a:r>
            <a:r>
              <a:rPr lang="en-US" sz="1200" spc="0">
                <a:solidFill>
                  <a:srgbClr val="000000"/>
                </a:solidFill>
                <a:latin typeface="Garamond" pitchFamily="1" panose="02020603050405020304"/>
              </a:rPr>
              <a:t>2015 Summer World Games </a:t>
            </a:r>
          </a:p>
          <a:p>
            <a:pPr marL="365760" marR="502920" indent="91440" algn="l">
              <a:lnSpc>
                <a:spcPts val="1200"/>
              </a:lnSpc>
              <a:spcBef>
                <a:spcPts val="490"/>
              </a:spcBef>
              <a:spcAft>
                <a:spcPts val="0"/>
              </a:spcAft>
              <a:buFont typeface="Symbol"/>
              <a:buChar char="·"/>
            </a:pPr>
            <a:r>
              <a:rPr lang="en-US" sz="1200" spc="0">
                <a:solidFill>
                  <a:srgbClr val="000000"/>
                </a:solidFill>
                <a:latin typeface="Garamond" pitchFamily="1" panose="02020603050405020304"/>
              </a:rPr>
              <a:t>Millions of dollars raised and thousands of </a:t>
            </a:r>
            <a:r>
              <a:rPr lang="en-US" sz="1200" spc="0">
                <a:solidFill>
                  <a:srgbClr val="000000"/>
                </a:solidFill>
                <a:latin typeface="Garamond" pitchFamily="1" panose="02020603050405020304"/>
              </a:rPr>
              <a:t>volunteer hours donated </a:t>
            </a:r>
          </a:p>
          <a:p>
            <a:pPr marL="91440" marR="274320" indent="0" algn="l">
              <a:lnSpc>
                <a:spcPts val="1200"/>
              </a:lnSpc>
              <a:spcBef>
                <a:spcPts val="525"/>
              </a:spcBef>
              <a:spcAft>
                <a:spcPts val="0"/>
              </a:spcAft>
            </a:pPr>
            <a:r>
              <a:rPr lang="en-US" sz="1200" spc="-35">
                <a:solidFill>
                  <a:srgbClr val="000000"/>
                </a:solidFill>
                <a:latin typeface="Garamond" pitchFamily="1" panose="02020603050405020304"/>
              </a:rPr>
              <a:t>The Knights of Columbus has begun the Christian </a:t>
            </a:r>
            <a:r>
              <a:rPr lang="en-US" sz="1200" spc="-35">
                <a:solidFill>
                  <a:srgbClr val="000000"/>
                </a:solidFill>
                <a:latin typeface="Garamond" pitchFamily="1" panose="02020603050405020304"/>
              </a:rPr>
              <a:t>Refugee Relief Fund. </a:t>
            </a:r>
          </a:p>
          <a:p>
            <a:pPr marL="365760" marR="182880" indent="91440" algn="l">
              <a:lnSpc>
                <a:spcPts val="1200"/>
              </a:lnSpc>
              <a:spcBef>
                <a:spcPts val="470"/>
              </a:spcBef>
              <a:spcAft>
                <a:spcPts val="0"/>
              </a:spcAft>
              <a:buFont typeface="Symbol"/>
              <a:buChar char="·"/>
            </a:pPr>
            <a:r>
              <a:rPr lang="en-US" sz="1200" spc="0">
                <a:solidFill>
                  <a:srgbClr val="000000"/>
                </a:solidFill>
                <a:latin typeface="Garamond" pitchFamily="1" panose="02020603050405020304"/>
              </a:rPr>
              <a:t>More than $13 million provided to care for the </a:t>
            </a:r>
            <a:r>
              <a:rPr lang="en-US" sz="1200" spc="0">
                <a:solidFill>
                  <a:srgbClr val="000000"/>
                </a:solidFill>
                <a:latin typeface="Garamond" pitchFamily="1" panose="02020603050405020304"/>
              </a:rPr>
              <a:t>thousands suffering religious persecution in the </a:t>
            </a:r>
          </a:p>
        </p:txBody>
      </p:sp>
      <p:sp>
        <p:nvSpPr>
          <p:cNvPr id="12" name=""/>
          <p:cNvSpPr/>
          <p:nvPr>
            <p:ph type="body" idx="10"/>
          </p:nvPr>
        </p:nvSpPr>
        <p:spPr>
          <a:xfrm>
            <a:off x="3325495" y="6028690"/>
            <a:ext cx="1630680" cy="1320165"/>
          </a:xfrm>
          <a:prstGeom prst="rect">
            <a:avLst/>
          </a:prstGeom>
          <a:noFill/>
          <a:ln w="0" cmpd="sng">
            <a:noFill/>
            <a:prstDash val="solid"/>
          </a:ln>
        </p:spPr>
        <p:txBody>
          <a:bodyPr vert="horz" lIns="0" tIns="0" rIns="0" bIns="0" anchor="t"/>
          <a:lstStyle/>
          <a:p>
            <a:pPr marL="365760" marR="182880" indent="0" algn="l">
              <a:lnSpc>
                <a:spcPts val="1200"/>
              </a:lnSpc>
              <a:spcAft>
                <a:spcPts val="0"/>
              </a:spcAft>
            </a:pPr>
            <a:r>
              <a:rPr lang="en-US" sz="1200" spc="0">
                <a:solidFill>
                  <a:srgbClr val="000000"/>
                </a:solidFill>
                <a:latin typeface="Garamond" pitchFamily="1" panose="02020603050405020304"/>
              </a:rPr>
              <a:t>Middle East </a:t>
            </a:r>
          </a:p>
          <a:p>
            <a:pPr marL="365760" marR="0" indent="91440" algn="l">
              <a:lnSpc>
                <a:spcPts val="1200"/>
              </a:lnSpc>
              <a:spcBef>
                <a:spcPts val="490"/>
              </a:spcBef>
              <a:spcAft>
                <a:spcPts val="0"/>
              </a:spcAft>
              <a:buFont typeface="Symbol"/>
              <a:buChar char="·"/>
            </a:pPr>
            <a:r>
              <a:rPr lang="en-US" sz="1200" spc="-35">
                <a:solidFill>
                  <a:srgbClr val="000000"/>
                </a:solidFill>
                <a:latin typeface="Garamond" pitchFamily="1" panose="02020603050405020304"/>
              </a:rPr>
              <a:t>A month's amount of </a:t>
            </a:r>
            <a:r>
              <a:rPr lang="en-US" sz="1200" spc="-35">
                <a:solidFill>
                  <a:srgbClr val="000000"/>
                </a:solidFill>
                <a:latin typeface="Garamond" pitchFamily="1" panose="02020603050405020304"/>
              </a:rPr>
              <a:t>food supplied to </a:t>
            </a:r>
            <a:r>
              <a:rPr lang="en-US" sz="1200" spc="-35">
                <a:solidFill>
                  <a:srgbClr val="000000"/>
                </a:solidFill>
                <a:latin typeface="Garamond" pitchFamily="1" panose="02020603050405020304"/>
              </a:rPr>
              <a:t>13,500 refugees in Iraq </a:t>
            </a:r>
          </a:p>
          <a:p>
            <a:pPr marL="365760" marR="0" indent="91440" algn="l">
              <a:lnSpc>
                <a:spcPts val="1200"/>
              </a:lnSpc>
              <a:spcBef>
                <a:spcPts val="315"/>
              </a:spcBef>
              <a:spcAft>
                <a:spcPts val="0"/>
              </a:spcAft>
              <a:buFont typeface="Symbol"/>
              <a:buChar char="·"/>
            </a:pPr>
            <a:r>
              <a:rPr lang="en-US" sz="1200" spc="-20">
                <a:solidFill>
                  <a:srgbClr val="000000"/>
                </a:solidFill>
                <a:latin typeface="Garamond" pitchFamily="1" panose="02020603050405020304"/>
              </a:rPr>
              <a:t>More than $1,000,000 </a:t>
            </a:r>
            <a:r>
              <a:rPr lang="en-US" sz="1200" spc="-20">
                <a:solidFill>
                  <a:srgbClr val="000000"/>
                </a:solidFill>
                <a:latin typeface="Garamond" pitchFamily="1" panose="02020603050405020304"/>
              </a:rPr>
              <a:t>donated to relief </a:t>
            </a:r>
            <a:r>
              <a:rPr lang="en-US" sz="1200" spc="-20">
                <a:solidFill>
                  <a:srgbClr val="000000"/>
                </a:solidFill>
                <a:latin typeface="Garamond" pitchFamily="1" panose="02020603050405020304"/>
              </a:rPr>
              <a:t>efforts in Ukraine </a:t>
            </a:r>
            <a:r>
              <a:rPr lang="en-US" sz="1200" spc="-20">
                <a:solidFill>
                  <a:srgbClr val="000000"/>
                </a:solidFill>
                <a:latin typeface="Garamond" pitchFamily="1" panose="02020603050405020304"/>
              </a:rPr>
              <a:t>since 2014 </a:t>
            </a:r>
          </a:p>
        </p:txBody>
      </p:sp>
      <p:cxnSp>
        <p:nvCxnSpPr>
          <p:cNvPr id="17" name=""/>
          <p:cNvCxnSpPr/>
          <p:nvPr/>
        </p:nvCxnSpPr>
        <p:spPr>
          <a:xfrm>
            <a:off x="3295015" y="0"/>
            <a:ext cx="0" cy="7550785"/>
          </a:xfrm>
          <a:prstGeom prst="line">
            <a:avLst/>
          </a:prstGeom>
          <a:ln w="21590" cmpd="sng">
            <a:solidFill>
              <a:srgbClr val="868689"/>
            </a:solidFill>
          </a:ln>
        </p:spPr>
      </p:cxnSp>
      <p:cxnSp>
        <p:nvCxnSpPr>
          <p:cNvPr id="18" name=""/>
          <p:cNvCxnSpPr/>
          <p:nvPr/>
        </p:nvCxnSpPr>
        <p:spPr>
          <a:xfrm>
            <a:off x="0" y="463550"/>
            <a:ext cx="3151505" cy="0"/>
          </a:xfrm>
          <a:prstGeom prst="line">
            <a:avLst/>
          </a:prstGeom>
          <a:ln w="8890" cmpd="sng">
            <a:solidFill>
              <a:srgbClr val="000000"/>
            </a:solidFill>
          </a:ln>
        </p:spPr>
      </p:cxnSp>
    </p:spTree>
  </p:cSld>
  <p:clrMapOvr>
    <a:masterClrMapping/>
  </p:clrMapOvr>
</p:sld>
</file>

<file path=ppt/slides/slide3.xml><?xml version="1.0" encoding="utf-8"?>
<p:sld xmlns:p="http://schemas.openxmlformats.org/presentationml/2006/main" xmlns:r="http://schemas.openxmlformats.org/officeDocument/2006/relationships" xmlns:a="http://schemas.openxmlformats.org/drawingml/2006/main" xmlns:dc="http://purl.org/dc/elements/1.1/" xmlns:cp="http://schemas.openxmlformats.org/package/2006/metadata/core-properties">
  <p:cSld>
    <p:bg>
      <p:bgPr>
        <a:solidFill>
          <a:schemeClr val="bg1">
            <a:alpha val="100000"/>
          </a:schemeClr>
        </a:solidFill>
      </p:bgPr>
    </p:bg>
    <p:spTree>
      <p:nvGrpSpPr>
        <p:cNvPr id="1" name=""/>
        <p:cNvGrpSpPr/>
        <p:nvPr/>
      </p:nvGrpSpPr>
      <p:grpSpPr>
        <a:xfrm>
          <a:off x="0" y="0"/>
          <a:ext cx="0" cy="0"/>
          <a:chOff x="0" y="0"/>
          <a:chExt cx="0" cy="0"/>
        </a:xfrm>
      </p:grpSpPr>
      <p:pic>
        <p:nvPicPr>
          <p:cNvPr id="3" name=""/>
          <p:cNvPicPr/>
          <p:nvPr/>
        </p:nvPicPr>
        <p:blipFill>
          <a:blip r:embed="prId4"/>
          <a:stretch>
            <a:fillRect/>
          </a:stretch>
        </p:blipFill>
        <p:spPr>
          <a:xfrm>
            <a:off x="2023745" y="0"/>
            <a:ext cx="7818120" cy="7555865"/>
          </a:xfrm>
          <a:prstGeom prst="rect">
            <a:avLst/>
          </a:prstGeom>
        </p:spPr>
      </p:pic>
      <p:sp>
        <p:nvSpPr>
          <p:cNvPr id="4" name=""/>
          <p:cNvSpPr/>
          <p:nvPr>
            <p:ph type="body" idx="10"/>
          </p:nvPr>
        </p:nvSpPr>
        <p:spPr>
          <a:xfrm>
            <a:off x="121920" y="0"/>
            <a:ext cx="5575300" cy="341630"/>
          </a:xfrm>
          <a:prstGeom prst="rect">
            <a:avLst/>
          </a:prstGeom>
          <a:noFill/>
          <a:ln w="0" cmpd="sng">
            <a:noFill/>
            <a:prstDash val="solid"/>
          </a:ln>
        </p:spPr>
        <p:txBody>
          <a:bodyPr vert="horz" lIns="0" tIns="0" rIns="0" bIns="0" anchor="t">
            <a:normAutofit fontScale="90000"/>
          </a:bodyPr>
          <a:lstStyle/>
          <a:p>
            <a:pPr marL="0" marR="0" indent="0" algn="l">
              <a:lnSpc>
                <a:spcPts val="2700"/>
              </a:lnSpc>
              <a:spcAft>
                <a:spcPts val="0"/>
              </a:spcAft>
            </a:pPr>
            <a:r>
              <a:rPr lang="en-US" sz="2950" b="1" spc="85">
                <a:solidFill>
                  <a:srgbClr val="FFFFFF"/>
                </a:solidFill>
                <a:latin typeface="Garamond" pitchFamily="1" panose="02020603050405020304"/>
              </a:rPr>
              <a:t>Protecting Families for Generations </a:t>
            </a:r>
          </a:p>
        </p:txBody>
      </p:sp>
      <p:sp>
        <p:nvSpPr>
          <p:cNvPr id="5" name=""/>
          <p:cNvSpPr/>
          <p:nvPr>
            <p:ph type="body" idx="10"/>
          </p:nvPr>
        </p:nvSpPr>
        <p:spPr>
          <a:xfrm>
            <a:off x="99060" y="484505"/>
            <a:ext cx="3429000" cy="4389120"/>
          </a:xfrm>
          <a:prstGeom prst="rect">
            <a:avLst/>
          </a:prstGeom>
          <a:noFill/>
          <a:ln w="0" cmpd="sng">
            <a:noFill/>
            <a:prstDash val="solid"/>
          </a:ln>
        </p:spPr>
        <p:txBody>
          <a:bodyPr vert="horz" lIns="0" tIns="0" rIns="0" bIns="0" anchor="t">
            <a:normAutofit fontScale="90000"/>
          </a:bodyPr>
          <a:lstStyle/>
          <a:p>
            <a:pPr marL="0" marR="0" indent="0" algn="ctr">
              <a:lnSpc>
                <a:spcPts val="1700"/>
              </a:lnSpc>
              <a:spcAft>
                <a:spcPts val="0"/>
              </a:spcAft>
            </a:pPr>
            <a:r>
              <a:rPr lang="en-US" sz="1900" b="1" spc="0">
                <a:solidFill>
                  <a:srgbClr val="000000"/>
                </a:solidFill>
                <a:latin typeface="Garamond" pitchFamily="1" panose="02020603050405020304"/>
              </a:rPr>
              <a:t>Insurance for </a:t>
            </a:r>
          </a:p>
          <a:p>
            <a:pPr marL="0" marR="0" indent="0" algn="r">
              <a:lnSpc>
                <a:spcPts val="1800"/>
              </a:lnSpc>
              <a:spcBef>
                <a:spcPts val="0"/>
              </a:spcBef>
              <a:spcAft>
                <a:spcPts val="0"/>
              </a:spcAft>
            </a:pPr>
            <a:r>
              <a:rPr lang="en-US" sz="1900" b="1" spc="0">
                <a:solidFill>
                  <a:srgbClr val="000000"/>
                </a:solidFill>
                <a:latin typeface="Garamond" pitchFamily="1" panose="02020603050405020304"/>
              </a:rPr>
              <a:t>Brother Knights by Brother Knights </a:t>
            </a:r>
          </a:p>
          <a:p>
            <a:pPr marL="0" marR="0" indent="0" algn="l">
              <a:lnSpc>
                <a:spcPts val="1300"/>
              </a:lnSpc>
              <a:spcBef>
                <a:spcPts val="635"/>
              </a:spcBef>
              <a:spcAft>
                <a:spcPts val="0"/>
              </a:spcAft>
            </a:pPr>
            <a:r>
              <a:rPr lang="en-US" sz="1250" b="1" spc="-15">
                <a:solidFill>
                  <a:srgbClr val="000000"/>
                </a:solidFill>
                <a:latin typeface="Garamond" pitchFamily="1" panose="02020603050405020304"/>
              </a:rPr>
              <a:t>Affordable Protection for Catholic Families </a:t>
            </a:r>
          </a:p>
          <a:p>
            <a:pPr marL="0" marR="0" indent="0" algn="l">
              <a:lnSpc>
                <a:spcPts val="1100"/>
              </a:lnSpc>
              <a:spcBef>
                <a:spcPts val="505"/>
              </a:spcBef>
              <a:spcAft>
                <a:spcPts val="0"/>
              </a:spcAft>
            </a:pPr>
            <a:r>
              <a:rPr lang="en-US" sz="1250" spc="-20">
                <a:solidFill>
                  <a:srgbClr val="000000"/>
                </a:solidFill>
                <a:latin typeface="Garamond" pitchFamily="1" panose="02020603050405020304"/>
              </a:rPr>
              <a:t>T</a:t>
            </a:r>
            <a:r>
              <a:rPr lang="en-US" sz="1250" spc="-20">
                <a:solidFill>
                  <a:srgbClr val="000000"/>
                </a:solidFill>
                <a:latin typeface="Garamond" pitchFamily="1" panose="02020603050405020304"/>
              </a:rPr>
              <a:t>he Knights of Columbus offers a complete portfolio of </a:t>
            </a:r>
            <a:r>
              <a:rPr lang="en-US" sz="1250" spc="-20">
                <a:solidFill>
                  <a:srgbClr val="000000"/>
                </a:solidFill>
                <a:latin typeface="Garamond" pitchFamily="1" panose="02020603050405020304"/>
              </a:rPr>
              <a:t>top-quality products to members and their eligible </a:t>
            </a:r>
            <a:r>
              <a:rPr lang="en-US" sz="1250" spc="-20">
                <a:solidFill>
                  <a:srgbClr val="000000"/>
                </a:solidFill>
                <a:latin typeface="Garamond" pitchFamily="1" panose="02020603050405020304"/>
              </a:rPr>
              <a:t>family members. </a:t>
            </a:r>
          </a:p>
          <a:p>
            <a:pPr marL="320040" marR="0" indent="91440" algn="l">
              <a:lnSpc>
                <a:spcPts val="1400"/>
              </a:lnSpc>
              <a:spcBef>
                <a:spcPts val="265"/>
              </a:spcBef>
              <a:spcAft>
                <a:spcPts val="0"/>
              </a:spcAft>
              <a:buFont typeface="Symbol"/>
              <a:buChar char="·"/>
            </a:pPr>
            <a:r>
              <a:rPr lang="en-US" sz="1250" spc="-15">
                <a:solidFill>
                  <a:srgbClr val="000000"/>
                </a:solidFill>
                <a:latin typeface="Garamond" pitchFamily="1" panose="02020603050405020304"/>
              </a:rPr>
              <a:t>Permanent Insurance </a:t>
            </a:r>
          </a:p>
          <a:p>
            <a:pPr marL="320040" marR="0" indent="91440" algn="l">
              <a:lnSpc>
                <a:spcPts val="1400"/>
              </a:lnSpc>
              <a:spcBef>
                <a:spcPts val="295"/>
              </a:spcBef>
              <a:spcAft>
                <a:spcPts val="0"/>
              </a:spcAft>
              <a:buFont typeface="Symbol"/>
              <a:buChar char="·"/>
            </a:pPr>
            <a:r>
              <a:rPr lang="en-US" sz="1250" spc="-20">
                <a:solidFill>
                  <a:srgbClr val="000000"/>
                </a:solidFill>
                <a:latin typeface="Garamond" pitchFamily="1" panose="02020603050405020304"/>
              </a:rPr>
              <a:t>Term Insurance </a:t>
            </a:r>
          </a:p>
          <a:p>
            <a:pPr marL="320040" marR="0" indent="91440" algn="l">
              <a:lnSpc>
                <a:spcPts val="1400"/>
              </a:lnSpc>
              <a:spcBef>
                <a:spcPts val="305"/>
              </a:spcBef>
              <a:spcAft>
                <a:spcPts val="0"/>
              </a:spcAft>
              <a:buFont typeface="Symbol"/>
              <a:buChar char="·"/>
            </a:pPr>
            <a:r>
              <a:rPr lang="en-US" sz="1250" spc="-15">
                <a:solidFill>
                  <a:srgbClr val="000000"/>
                </a:solidFill>
                <a:latin typeface="Garamond" pitchFamily="1" panose="02020603050405020304"/>
              </a:rPr>
              <a:t>Disability Income Insurance </a:t>
            </a:r>
          </a:p>
          <a:p>
            <a:pPr marL="320040" marR="0" indent="91440" algn="l">
              <a:lnSpc>
                <a:spcPts val="1400"/>
              </a:lnSpc>
              <a:spcBef>
                <a:spcPts val="275"/>
              </a:spcBef>
              <a:spcAft>
                <a:spcPts val="0"/>
              </a:spcAft>
              <a:buFont typeface="Symbol"/>
              <a:buChar char="·"/>
            </a:pPr>
            <a:r>
              <a:rPr lang="en-US" sz="1250" spc="-30">
                <a:solidFill>
                  <a:srgbClr val="000000"/>
                </a:solidFill>
                <a:latin typeface="Garamond" pitchFamily="1" panose="02020603050405020304"/>
              </a:rPr>
              <a:t>Long-Term Care Insurance </a:t>
            </a:r>
          </a:p>
          <a:p>
            <a:pPr marL="320040" marR="0" indent="91440" algn="l">
              <a:lnSpc>
                <a:spcPts val="1400"/>
              </a:lnSpc>
              <a:spcBef>
                <a:spcPts val="285"/>
              </a:spcBef>
              <a:spcAft>
                <a:spcPts val="0"/>
              </a:spcAft>
              <a:buFont typeface="Symbol"/>
              <a:buChar char="·"/>
            </a:pPr>
            <a:r>
              <a:rPr lang="en-US" sz="1250" spc="-5">
                <a:solidFill>
                  <a:srgbClr val="000000"/>
                </a:solidFill>
                <a:latin typeface="Garamond" pitchFamily="1" panose="02020603050405020304"/>
              </a:rPr>
              <a:t>Retirement Annuities </a:t>
            </a:r>
          </a:p>
          <a:p>
            <a:pPr marL="0" marR="0" indent="0" algn="l">
              <a:lnSpc>
                <a:spcPts val="1100"/>
              </a:lnSpc>
              <a:spcBef>
                <a:spcPts val="525"/>
              </a:spcBef>
              <a:spcAft>
                <a:spcPts val="0"/>
              </a:spcAft>
            </a:pPr>
            <a:r>
              <a:rPr lang="en-US" sz="1250" spc="0">
                <a:solidFill>
                  <a:srgbClr val="000000"/>
                </a:solidFill>
                <a:latin typeface="Garamond" pitchFamily="1" panose="02020603050405020304"/>
              </a:rPr>
              <a:t>In addition, members are also eligible for a number of free </a:t>
            </a:r>
            <a:r>
              <a:rPr lang="en-US" sz="1250" spc="0">
                <a:solidFill>
                  <a:srgbClr val="000000"/>
                </a:solidFill>
                <a:latin typeface="Garamond" pitchFamily="1" panose="02020603050405020304"/>
              </a:rPr>
              <a:t>fraternal benefits and complimentary services, such as a </a:t>
            </a:r>
            <a:r>
              <a:rPr lang="en-US" sz="1250" spc="0">
                <a:solidFill>
                  <a:srgbClr val="000000"/>
                </a:solidFill>
                <a:latin typeface="Garamond" pitchFamily="1" panose="02020603050405020304"/>
              </a:rPr>
              <a:t>financial needs analysis and the </a:t>
            </a:r>
            <a:r>
              <a:rPr lang="en-US" sz="1250" i="1" spc="0">
                <a:solidFill>
                  <a:srgbClr val="000000"/>
                </a:solidFill>
                <a:latin typeface="Garamond" pitchFamily="1" panose="02020603050405020304"/>
              </a:rPr>
              <a:t>Knights of Columbus </a:t>
            </a:r>
            <a:r>
              <a:rPr lang="en-US" sz="1250" i="1" spc="0">
                <a:solidFill>
                  <a:srgbClr val="000000"/>
                </a:solidFill>
                <a:latin typeface="Garamond" pitchFamily="1" panose="02020603050405020304"/>
              </a:rPr>
              <a:t>Personal Planning Workbook. </a:t>
            </a:r>
          </a:p>
          <a:p>
            <a:pPr marL="0" marR="0" indent="0" algn="l">
              <a:lnSpc>
                <a:spcPts val="1300"/>
              </a:lnSpc>
              <a:spcBef>
                <a:spcPts val="415"/>
              </a:spcBef>
              <a:spcAft>
                <a:spcPts val="0"/>
              </a:spcAft>
            </a:pPr>
            <a:r>
              <a:rPr lang="en-US" sz="1250" b="1" spc="-20">
                <a:solidFill>
                  <a:srgbClr val="000000"/>
                </a:solidFill>
                <a:latin typeface="Garamond" pitchFamily="1" panose="02020603050405020304"/>
              </a:rPr>
              <a:t>Founded by a Priest to Protect Catholic Families </a:t>
            </a:r>
          </a:p>
          <a:p>
            <a:pPr marL="0" marR="91440" indent="0" algn="l">
              <a:lnSpc>
                <a:spcPts val="1100"/>
              </a:lnSpc>
              <a:spcBef>
                <a:spcPts val="490"/>
              </a:spcBef>
              <a:spcAft>
                <a:spcPts val="0"/>
              </a:spcAft>
            </a:pPr>
            <a:r>
              <a:rPr lang="en-US" sz="1250" spc="-40">
                <a:solidFill>
                  <a:srgbClr val="000000"/>
                </a:solidFill>
                <a:latin typeface="Garamond" pitchFamily="1" panose="02020603050405020304"/>
              </a:rPr>
              <a:t>From its beginning, the Knights of Columbus has been in </a:t>
            </a:r>
            <a:r>
              <a:rPr lang="en-US" sz="1250" spc="-40">
                <a:solidFill>
                  <a:srgbClr val="000000"/>
                </a:solidFill>
                <a:latin typeface="Garamond" pitchFamily="1" panose="02020603050405020304"/>
              </a:rPr>
              <a:t>the business of providing financial protection to members </a:t>
            </a:r>
            <a:r>
              <a:rPr lang="en-US" sz="1250" spc="-40">
                <a:solidFill>
                  <a:srgbClr val="000000"/>
                </a:solidFill>
                <a:latin typeface="Garamond" pitchFamily="1" panose="02020603050405020304"/>
              </a:rPr>
              <a:t>and their families. In the 1880s, our venerable founder, </a:t>
            </a:r>
            <a:r>
              <a:rPr lang="en-US" sz="1250" spc="-40">
                <a:solidFill>
                  <a:srgbClr val="000000"/>
                </a:solidFill>
                <a:latin typeface="Garamond" pitchFamily="1" panose="02020603050405020304"/>
              </a:rPr>
              <a:t>Father Michael J. McGivney, initiated a "pass-the-hat" </a:t>
            </a:r>
            <a:r>
              <a:rPr lang="en-US" sz="1250" spc="-40">
                <a:solidFill>
                  <a:srgbClr val="000000"/>
                </a:solidFill>
                <a:latin typeface="Garamond" pitchFamily="1" panose="02020603050405020304"/>
              </a:rPr>
              <a:t>system to help provide for widows and orphans. </a:t>
            </a:r>
          </a:p>
          <a:p>
            <a:pPr marL="0" marR="0" indent="0" algn="l">
              <a:lnSpc>
                <a:spcPts val="1200"/>
              </a:lnSpc>
              <a:spcBef>
                <a:spcPts val="485"/>
              </a:spcBef>
              <a:spcAft>
                <a:spcPts val="0"/>
              </a:spcAft>
            </a:pPr>
            <a:r>
              <a:rPr lang="en-US" sz="1250" spc="0">
                <a:solidFill>
                  <a:srgbClr val="000000"/>
                </a:solidFill>
                <a:latin typeface="Garamond" pitchFamily="1" panose="02020603050405020304"/>
              </a:rPr>
              <a:t>Today, the Knights of Columbus remains committed to </a:t>
            </a:r>
            <a:r>
              <a:rPr lang="en-US" sz="1250" spc="0">
                <a:solidFill>
                  <a:srgbClr val="000000"/>
                </a:solidFill>
                <a:latin typeface="Garamond" pitchFamily="1" panose="02020603050405020304"/>
              </a:rPr>
              <a:t>his founding vision of financial protection through its top-</a:t>
            </a:r>
            <a:r>
              <a:rPr lang="en-US" sz="1250" spc="0">
                <a:solidFill>
                  <a:srgbClr val="000000"/>
                </a:solidFill>
                <a:latin typeface="Garamond" pitchFamily="1" panose="02020603050405020304"/>
              </a:rPr>
              <a:t>rated, multi-billion dollar insurance program. </a:t>
            </a:r>
          </a:p>
        </p:txBody>
      </p:sp>
      <p:sp>
        <p:nvSpPr>
          <p:cNvPr id="6" name=""/>
          <p:cNvSpPr/>
          <p:nvPr>
            <p:ph type="body" idx="10"/>
          </p:nvPr>
        </p:nvSpPr>
        <p:spPr>
          <a:xfrm>
            <a:off x="99060" y="4873625"/>
            <a:ext cx="1873250" cy="2356485"/>
          </a:xfrm>
          <a:prstGeom prst="rect">
            <a:avLst/>
          </a:prstGeom>
          <a:noFill/>
          <a:ln w="0" cmpd="sng">
            <a:noFill/>
            <a:prstDash val="solid"/>
          </a:ln>
        </p:spPr>
        <p:txBody>
          <a:bodyPr vert="horz" lIns="0" tIns="66040" rIns="0" bIns="0" anchor="t"/>
          <a:lstStyle/>
          <a:p>
            <a:pPr marL="320040" marR="0" indent="91440" algn="l">
              <a:lnSpc>
                <a:spcPts val="1200"/>
              </a:lnSpc>
              <a:spcAft>
                <a:spcPts val="0"/>
              </a:spcAft>
              <a:buFont typeface="Symbol"/>
              <a:buChar char="·"/>
            </a:pPr>
            <a:r>
              <a:rPr lang="en-US" sz="1250" spc="0">
                <a:solidFill>
                  <a:srgbClr val="000000"/>
                </a:solidFill>
                <a:latin typeface="Garamond" pitchFamily="1" panose="02020603050405020304"/>
              </a:rPr>
              <a:t>41 consecutive years of </a:t>
            </a:r>
            <a:r>
              <a:rPr lang="en-US" sz="1250" spc="0">
                <a:solidFill>
                  <a:srgbClr val="000000"/>
                </a:solidFill>
                <a:latin typeface="Garamond" pitchFamily="1" panose="02020603050405020304"/>
              </a:rPr>
              <a:t>A.M. Best's highest rating, </a:t>
            </a:r>
            <a:r>
              <a:rPr lang="en-US" sz="1250" spc="0">
                <a:solidFill>
                  <a:srgbClr val="000000"/>
                </a:solidFill>
                <a:latin typeface="Garamond" pitchFamily="1" panose="02020603050405020304"/>
              </a:rPr>
              <a:t>A++ (Superior), for </a:t>
            </a:r>
            <a:r>
              <a:rPr lang="en-US" sz="1250" spc="0">
                <a:solidFill>
                  <a:srgbClr val="000000"/>
                </a:solidFill>
                <a:latin typeface="Garamond" pitchFamily="1" panose="02020603050405020304"/>
              </a:rPr>
              <a:t>financial strength </a:t>
            </a:r>
          </a:p>
          <a:p>
            <a:pPr marL="320040" marR="182880" indent="91440" algn="l">
              <a:lnSpc>
                <a:spcPts val="1200"/>
              </a:lnSpc>
              <a:spcBef>
                <a:spcPts val="510"/>
              </a:spcBef>
              <a:spcAft>
                <a:spcPts val="0"/>
              </a:spcAft>
              <a:buFont typeface="Symbol"/>
              <a:buChar char="·"/>
            </a:pPr>
            <a:r>
              <a:rPr lang="en-US" sz="1250" spc="-35">
                <a:solidFill>
                  <a:srgbClr val="000000"/>
                </a:solidFill>
                <a:latin typeface="Garamond" pitchFamily="1" panose="02020603050405020304"/>
              </a:rPr>
              <a:t>Fortune 1000 company </a:t>
            </a:r>
            <a:r>
              <a:rPr lang="en-US" sz="1250" spc="-35">
                <a:solidFill>
                  <a:srgbClr val="000000"/>
                </a:solidFill>
                <a:latin typeface="Garamond" pitchFamily="1" panose="02020603050405020304"/>
              </a:rPr>
              <a:t>with more than $105 </a:t>
            </a:r>
            <a:r>
              <a:rPr lang="en-US" sz="1250" spc="-35">
                <a:solidFill>
                  <a:srgbClr val="000000"/>
                </a:solidFill>
                <a:latin typeface="Garamond" pitchFamily="1" panose="02020603050405020304"/>
              </a:rPr>
              <a:t>billion of life insurance </a:t>
            </a:r>
            <a:r>
              <a:rPr lang="en-US" sz="1250" spc="-35">
                <a:solidFill>
                  <a:srgbClr val="000000"/>
                </a:solidFill>
                <a:latin typeface="Garamond" pitchFamily="1" panose="02020603050405020304"/>
              </a:rPr>
              <a:t>in force </a:t>
            </a:r>
          </a:p>
          <a:p>
            <a:pPr marL="320040" marR="0" indent="91440" algn="l">
              <a:lnSpc>
                <a:spcPts val="1200"/>
              </a:lnSpc>
              <a:spcBef>
                <a:spcPts val="535"/>
              </a:spcBef>
              <a:spcAft>
                <a:spcPts val="0"/>
              </a:spcAft>
              <a:buFont typeface="Symbol"/>
              <a:buChar char="·"/>
            </a:pPr>
            <a:r>
              <a:rPr lang="en-US" sz="1250" spc="-30">
                <a:solidFill>
                  <a:srgbClr val="000000"/>
                </a:solidFill>
                <a:latin typeface="Garamond" pitchFamily="1" panose="02020603050405020304"/>
              </a:rPr>
              <a:t>50th largest life insurer in </a:t>
            </a:r>
            <a:r>
              <a:rPr lang="en-US" sz="1250" spc="-30">
                <a:solidFill>
                  <a:srgbClr val="000000"/>
                </a:solidFill>
                <a:latin typeface="Garamond" pitchFamily="1" panose="02020603050405020304"/>
              </a:rPr>
              <a:t>North America (ranked by </a:t>
            </a:r>
            <a:r>
              <a:rPr lang="en-US" sz="1250" spc="-30">
                <a:solidFill>
                  <a:srgbClr val="000000"/>
                </a:solidFill>
                <a:latin typeface="Garamond" pitchFamily="1" panose="02020603050405020304"/>
              </a:rPr>
              <a:t>Best's Statistical Study </a:t>
            </a:r>
            <a:r>
              <a:rPr lang="en-US" sz="1250" spc="-30">
                <a:solidFill>
                  <a:srgbClr val="000000"/>
                </a:solidFill>
                <a:latin typeface="Garamond" pitchFamily="1" panose="02020603050405020304"/>
              </a:rPr>
              <a:t>according to assets) </a:t>
            </a:r>
          </a:p>
          <a:p>
            <a:pPr marL="320040" marR="365760" indent="91440" algn="l">
              <a:lnSpc>
                <a:spcPts val="1200"/>
              </a:lnSpc>
              <a:spcBef>
                <a:spcPts val="345"/>
              </a:spcBef>
              <a:spcAft>
                <a:spcPts val="0"/>
              </a:spcAft>
              <a:buFont typeface="Symbol"/>
              <a:buChar char="·"/>
            </a:pPr>
            <a:r>
              <a:rPr lang="en-US" sz="1250" spc="-30">
                <a:solidFill>
                  <a:srgbClr val="000000"/>
                </a:solidFill>
                <a:latin typeface="Garamond" pitchFamily="1" panose="02020603050405020304"/>
              </a:rPr>
              <a:t>More than 2 million </a:t>
            </a:r>
            <a:r>
              <a:rPr lang="en-US" sz="1250" spc="-30">
                <a:solidFill>
                  <a:srgbClr val="000000"/>
                </a:solidFill>
                <a:latin typeface="Garamond" pitchFamily="1" panose="02020603050405020304"/>
              </a:rPr>
              <a:t>active contracts </a:t>
            </a:r>
          </a:p>
        </p:txBody>
      </p:sp>
      <p:sp>
        <p:nvSpPr>
          <p:cNvPr id="7" name=""/>
          <p:cNvSpPr/>
          <p:nvPr>
            <p:ph type="body" idx="10"/>
          </p:nvPr>
        </p:nvSpPr>
        <p:spPr>
          <a:xfrm>
            <a:off x="3952875" y="484505"/>
            <a:ext cx="3399155" cy="1981200"/>
          </a:xfrm>
          <a:prstGeom prst="rect">
            <a:avLst/>
          </a:prstGeom>
          <a:noFill/>
          <a:ln w="0" cmpd="sng">
            <a:noFill/>
            <a:prstDash val="solid"/>
          </a:ln>
        </p:spPr>
        <p:txBody>
          <a:bodyPr vert="horz" lIns="0" tIns="0" rIns="0" bIns="0" anchor="t"/>
          <a:lstStyle/>
          <a:p>
            <a:pPr marL="45720" marR="0" indent="0" algn="l">
              <a:lnSpc>
                <a:spcPts val="1200"/>
              </a:lnSpc>
              <a:spcAft>
                <a:spcPts val="0"/>
              </a:spcAft>
            </a:pPr>
            <a:r>
              <a:rPr lang="en-US" sz="1250" b="1" spc="-15">
                <a:solidFill>
                  <a:srgbClr val="000000"/>
                </a:solidFill>
                <a:latin typeface="Garamond" pitchFamily="1" panose="02020603050405020304"/>
              </a:rPr>
              <a:t>Catholic, Ethical and Charitable </a:t>
            </a:r>
          </a:p>
          <a:p>
            <a:pPr marL="45720" marR="0" indent="0" algn="l">
              <a:lnSpc>
                <a:spcPts val="1100"/>
              </a:lnSpc>
              <a:spcBef>
                <a:spcPts val="535"/>
              </a:spcBef>
              <a:spcAft>
                <a:spcPts val="70"/>
              </a:spcAft>
            </a:pPr>
            <a:r>
              <a:rPr lang="en-US" sz="1250" spc="-30">
                <a:solidFill>
                  <a:srgbClr val="000000"/>
                </a:solidFill>
                <a:latin typeface="Garamond" pitchFamily="1" panose="02020603050405020304"/>
              </a:rPr>
              <a:t>The Knights of Columbus is not only financially strong, but unapologetically Catholic and ethically sound. As a matter of principle, the Knights of Columbus does not invest in companies that deal in abortions, contraception, human cloning, embryonic stem cell research, for-profit health care that pays for any of the aforementioned, and pornography. In recent years, the Knights of Columbus has continued to be recognized as a World's Most Ethical Company by the Ethisphere Institute. And, thanks in part to proceeds from the insurance program, the Knights of Columbus has donated more than $1.5 billion to charitable and religious causes in the last decade. </a:t>
            </a:r>
          </a:p>
        </p:txBody>
      </p:sp>
      <p:cxnSp>
        <p:nvCxnSpPr>
          <p:cNvPr id="8" name=""/>
          <p:cNvCxnSpPr/>
          <p:nvPr/>
        </p:nvCxnSpPr>
        <p:spPr>
          <a:xfrm>
            <a:off x="3755390" y="341630"/>
            <a:ext cx="0" cy="2124710"/>
          </a:xfrm>
          <a:prstGeom prst="line">
            <a:avLst/>
          </a:prstGeom>
          <a:ln w="8890" cmpd="sng">
            <a:solidFill>
              <a:srgbClr val="707174"/>
            </a:solidFill>
          </a:ln>
        </p:spPr>
      </p:cxnSp>
    </p:spTree>
  </p:cSld>
  <p:clrMapOvr>
    <a:masterClrMapping/>
  </p:clrMapOvr>
</p:sld>
</file>

<file path=ppt/slides/slide4.xml><?xml version="1.0" encoding="utf-8"?>
<p:sld xmlns:p="http://schemas.openxmlformats.org/presentationml/2006/main" xmlns:r="http://schemas.openxmlformats.org/officeDocument/2006/relationships" xmlns:a="http://schemas.openxmlformats.org/drawingml/2006/main" xmlns:dc="http://purl.org/dc/elements/1.1/" xmlns:cp="http://schemas.openxmlformats.org/package/2006/metadata/core-properties">
  <p:cSld>
    <p:bg>
      <p:bgPr>
        <a:solidFill>
          <a:schemeClr val="bg1">
            <a:alpha val="100000"/>
          </a:schemeClr>
        </a:solidFill>
      </p:bgPr>
    </p:bg>
    <p:spTree>
      <p:nvGrpSpPr>
        <p:cNvPr id="1" name=""/>
        <p:cNvGrpSpPr/>
        <p:nvPr/>
      </p:nvGrpSpPr>
      <p:grpSpPr>
        <a:xfrm>
          <a:off x="0" y="0"/>
          <a:ext cx="0" cy="0"/>
          <a:chOff x="0" y="0"/>
          <a:chExt cx="0" cy="0"/>
        </a:xfrm>
      </p:grpSpPr>
      <p:pic>
        <p:nvPicPr>
          <p:cNvPr id="3" name=""/>
          <p:cNvPicPr/>
          <p:nvPr/>
        </p:nvPicPr>
        <p:blipFill>
          <a:blip r:embed="prId5"/>
          <a:stretch>
            <a:fillRect/>
          </a:stretch>
        </p:blipFill>
        <p:spPr>
          <a:xfrm>
            <a:off x="1390015" y="0"/>
            <a:ext cx="8451850" cy="7555865"/>
          </a:xfrm>
          <a:prstGeom prst="rect">
            <a:avLst/>
          </a:prstGeom>
        </p:spPr>
      </p:pic>
      <p:pic>
        <p:nvPicPr>
          <p:cNvPr id="11" name=""/>
          <p:cNvPicPr/>
          <p:nvPr/>
        </p:nvPicPr>
        <p:blipFill>
          <a:blip r:embed="prId6"/>
          <a:stretch>
            <a:fillRect/>
          </a:stretch>
        </p:blipFill>
        <p:spPr>
          <a:xfrm>
            <a:off x="1390015" y="1060450"/>
            <a:ext cx="3163570" cy="1201420"/>
          </a:xfrm>
          <a:prstGeom prst="rect">
            <a:avLst/>
          </a:prstGeom>
        </p:spPr>
      </p:pic>
      <p:sp>
        <p:nvSpPr>
          <p:cNvPr id="4" name=""/>
          <p:cNvSpPr/>
          <p:nvPr>
            <p:ph type="body" idx="10"/>
          </p:nvPr>
        </p:nvSpPr>
        <p:spPr>
          <a:xfrm>
            <a:off x="64135" y="0"/>
            <a:ext cx="7315200" cy="384175"/>
          </a:xfrm>
          <a:prstGeom prst="rect">
            <a:avLst/>
          </a:prstGeom>
          <a:solidFill>
            <a:srgbClr val="734239"/>
          </a:solidFill>
          <a:ln w="0" cmpd="sng">
            <a:noFill/>
            <a:prstDash val="solid"/>
          </a:ln>
        </p:spPr>
        <p:txBody>
          <a:bodyPr vert="horz" lIns="0" tIns="0" rIns="0" bIns="0" anchor="t">
            <a:normAutofit fontScale="90000"/>
          </a:bodyPr>
          <a:lstStyle/>
          <a:p>
            <a:pPr marL="0" marR="0" indent="0" algn="l">
              <a:lnSpc>
                <a:spcPts val="3000"/>
              </a:lnSpc>
              <a:spcAft>
                <a:spcPts val="20"/>
              </a:spcAft>
            </a:pPr>
            <a:r>
              <a:rPr lang="en-US" sz="3000" b="1" spc="145">
                <a:solidFill>
                  <a:srgbClr val="FFFFFF"/>
                </a:solidFill>
                <a:latin typeface="Garamond" pitchFamily="1" panose="02020603050405020304"/>
              </a:rPr>
              <a:t>Joining a True Brotherhood of Catholic Men </a:t>
            </a:r>
          </a:p>
        </p:txBody>
      </p:sp>
      <p:sp>
        <p:nvSpPr>
          <p:cNvPr id="5" name=""/>
          <p:cNvSpPr/>
          <p:nvPr>
            <p:ph type="body" idx="10"/>
          </p:nvPr>
        </p:nvSpPr>
        <p:spPr>
          <a:xfrm>
            <a:off x="64135" y="548640"/>
            <a:ext cx="3190875" cy="429895"/>
          </a:xfrm>
          <a:prstGeom prst="rect">
            <a:avLst/>
          </a:prstGeom>
          <a:noFill/>
          <a:ln w="0" cmpd="sng">
            <a:noFill/>
            <a:prstDash val="solid"/>
          </a:ln>
        </p:spPr>
        <p:txBody>
          <a:bodyPr vert="horz" lIns="0" tIns="0" rIns="0" bIns="0" anchor="t">
            <a:normAutofit fontScale="85000"/>
          </a:bodyPr>
          <a:lstStyle/>
          <a:p>
            <a:pPr marL="777240" marR="0" indent="0" algn="l">
              <a:lnSpc>
                <a:spcPts val="1700"/>
              </a:lnSpc>
              <a:spcAft>
                <a:spcPts val="0"/>
              </a:spcAft>
            </a:pPr>
            <a:r>
              <a:rPr lang="en-US" sz="1850" b="1" spc="0">
                <a:solidFill>
                  <a:srgbClr val="000000"/>
                </a:solidFill>
                <a:latin typeface="Garamond" pitchFamily="1" panose="02020603050405020304"/>
              </a:rPr>
              <a:t>Enriching Your Life </a:t>
            </a:r>
            <a:r>
              <a:rPr lang="en-US" sz="1850" b="1" spc="0">
                <a:solidFill>
                  <a:srgbClr val="000000"/>
                </a:solidFill>
                <a:latin typeface="Garamond" pitchFamily="1" panose="02020603050405020304"/>
              </a:rPr>
              <a:t>through Service and Faith </a:t>
            </a:r>
          </a:p>
        </p:txBody>
      </p:sp>
      <p:sp>
        <p:nvSpPr>
          <p:cNvPr id="6" name=""/>
          <p:cNvSpPr/>
          <p:nvPr>
            <p:ph type="body" idx="10"/>
          </p:nvPr>
        </p:nvSpPr>
        <p:spPr>
          <a:xfrm>
            <a:off x="64135" y="978535"/>
            <a:ext cx="1237615" cy="1325880"/>
          </a:xfrm>
          <a:prstGeom prst="rect">
            <a:avLst/>
          </a:prstGeom>
          <a:noFill/>
          <a:ln w="0" cmpd="sng">
            <a:noFill/>
            <a:prstDash val="solid"/>
          </a:ln>
        </p:spPr>
        <p:txBody>
          <a:bodyPr vert="horz" lIns="0" tIns="130175" rIns="0" bIns="0" anchor="t">
            <a:normAutofit fontScale="95000"/>
          </a:bodyPr>
          <a:lstStyle/>
          <a:p>
            <a:pPr marL="0" marR="0" indent="0" algn="l">
              <a:lnSpc>
                <a:spcPts val="1200"/>
              </a:lnSpc>
              <a:spcAft>
                <a:spcPts val="0"/>
              </a:spcAft>
            </a:pPr>
            <a:r>
              <a:rPr lang="en-US" sz="1150" spc="0">
                <a:solidFill>
                  <a:srgbClr val="000000"/>
                </a:solidFill>
                <a:latin typeface="Bookman Old Style" pitchFamily="1" panose="02020603050405020304"/>
              </a:rPr>
              <a:t>J</a:t>
            </a:r>
            <a:r>
              <a:rPr lang="en-US" sz="1150" spc="0">
                <a:solidFill>
                  <a:srgbClr val="000000"/>
                </a:solidFill>
                <a:latin typeface="Garamond" pitchFamily="1" panose="02020603050405020304"/>
              </a:rPr>
              <a:t>oin a band of </a:t>
            </a:r>
            <a:r>
              <a:rPr lang="en-US" sz="1150" spc="0">
                <a:solidFill>
                  <a:srgbClr val="000000"/>
                </a:solidFill>
                <a:latin typeface="Garamond" pitchFamily="1" panose="02020603050405020304"/>
              </a:rPr>
              <a:t>brothers who share </a:t>
            </a:r>
            <a:r>
              <a:rPr lang="en-US" sz="1150" spc="0">
                <a:solidFill>
                  <a:srgbClr val="000000"/>
                </a:solidFill>
                <a:latin typeface="Garamond" pitchFamily="1" panose="02020603050405020304"/>
              </a:rPr>
              <a:t>your faith, your </a:t>
            </a:r>
            <a:r>
              <a:rPr lang="en-US" sz="1150" spc="0">
                <a:solidFill>
                  <a:srgbClr val="000000"/>
                </a:solidFill>
                <a:latin typeface="Garamond" pitchFamily="1" panose="02020603050405020304"/>
              </a:rPr>
              <a:t>values, your </a:t>
            </a:r>
            <a:r>
              <a:rPr lang="en-US" sz="1150" spc="0">
                <a:solidFill>
                  <a:srgbClr val="000000"/>
                </a:solidFill>
                <a:latin typeface="Garamond" pitchFamily="1" panose="02020603050405020304"/>
              </a:rPr>
              <a:t>commitment to </a:t>
            </a:r>
            <a:r>
              <a:rPr lang="en-US" sz="1150" spc="0">
                <a:solidFill>
                  <a:srgbClr val="000000"/>
                </a:solidFill>
                <a:latin typeface="Garamond" pitchFamily="1" panose="02020603050405020304"/>
              </a:rPr>
              <a:t>family and your </a:t>
            </a:r>
            <a:r>
              <a:rPr lang="en-US" sz="1150" spc="0">
                <a:solidFill>
                  <a:srgbClr val="000000"/>
                </a:solidFill>
                <a:latin typeface="Garamond" pitchFamily="1" panose="02020603050405020304"/>
              </a:rPr>
              <a:t>enthusiasm to serve </a:t>
            </a:r>
            <a:r>
              <a:rPr lang="en-US" sz="1150" spc="0">
                <a:solidFill>
                  <a:srgbClr val="000000"/>
                </a:solidFill>
                <a:latin typeface="Garamond" pitchFamily="1" panose="02020603050405020304"/>
              </a:rPr>
              <a:t>the community. </a:t>
            </a:r>
          </a:p>
        </p:txBody>
      </p:sp>
      <p:sp>
        <p:nvSpPr>
          <p:cNvPr id="7" name=""/>
          <p:cNvSpPr/>
          <p:nvPr>
            <p:ph type="body" idx="10"/>
          </p:nvPr>
        </p:nvSpPr>
        <p:spPr>
          <a:xfrm>
            <a:off x="64135" y="2304415"/>
            <a:ext cx="1313815" cy="2533015"/>
          </a:xfrm>
          <a:prstGeom prst="rect">
            <a:avLst/>
          </a:prstGeom>
          <a:noFill/>
          <a:ln w="0" cmpd="sng">
            <a:noFill/>
            <a:prstDash val="solid"/>
          </a:ln>
        </p:spPr>
        <p:txBody>
          <a:bodyPr vert="horz" lIns="0" tIns="158115" rIns="0" bIns="0" anchor="t"/>
          <a:lstStyle/>
          <a:p>
            <a:pPr marL="0" marR="0" indent="0" algn="l">
              <a:lnSpc>
                <a:spcPts val="1200"/>
              </a:lnSpc>
              <a:spcAft>
                <a:spcPts val="0"/>
              </a:spcAft>
            </a:pPr>
            <a:r>
              <a:rPr lang="en-US" sz="1150" spc="0">
                <a:solidFill>
                  <a:srgbClr val="000000"/>
                </a:solidFill>
                <a:latin typeface="Garamond" pitchFamily="1" panose="02020603050405020304"/>
              </a:rPr>
              <a:t>Serve Your </a:t>
            </a:r>
            <a:r>
              <a:rPr lang="en-US" sz="1150" spc="0">
                <a:solidFill>
                  <a:srgbClr val="000000"/>
                </a:solidFill>
                <a:latin typeface="Garamond" pitchFamily="1" panose="02020603050405020304"/>
              </a:rPr>
              <a:t>Community </a:t>
            </a:r>
          </a:p>
          <a:p>
            <a:pPr marL="0" marR="0" indent="0" algn="l">
              <a:lnSpc>
                <a:spcPts val="1200"/>
              </a:lnSpc>
              <a:spcBef>
                <a:spcPts val="435"/>
              </a:spcBef>
              <a:spcAft>
                <a:spcPts val="0"/>
              </a:spcAft>
            </a:pPr>
            <a:r>
              <a:rPr lang="en-US" sz="1150" spc="0">
                <a:solidFill>
                  <a:srgbClr val="000000"/>
                </a:solidFill>
                <a:latin typeface="Garamond" pitchFamily="1" panose="02020603050405020304"/>
              </a:rPr>
              <a:t>When you join </a:t>
            </a:r>
          </a:p>
          <a:p>
            <a:pPr marL="0" marR="0" indent="0" algn="l">
              <a:lnSpc>
                <a:spcPts val="1200"/>
              </a:lnSpc>
              <a:spcBef>
                <a:spcPts val="0"/>
              </a:spcBef>
              <a:spcAft>
                <a:spcPts val="0"/>
              </a:spcAft>
            </a:pPr>
            <a:r>
              <a:rPr lang="en-US" sz="1150" spc="0">
                <a:solidFill>
                  <a:srgbClr val="000000"/>
                </a:solidFill>
                <a:latin typeface="Garamond" pitchFamily="1" panose="02020603050405020304"/>
              </a:rPr>
              <a:t>the Knights of </a:t>
            </a:r>
          </a:p>
          <a:p>
            <a:pPr marL="0" marR="0" indent="0" algn="l">
              <a:lnSpc>
                <a:spcPts val="1200"/>
              </a:lnSpc>
              <a:spcBef>
                <a:spcPts val="0"/>
              </a:spcBef>
              <a:spcAft>
                <a:spcPts val="0"/>
              </a:spcAft>
            </a:pPr>
            <a:r>
              <a:rPr lang="en-US" sz="1150" spc="0">
                <a:solidFill>
                  <a:srgbClr val="000000"/>
                </a:solidFill>
                <a:latin typeface="Garamond" pitchFamily="1" panose="02020603050405020304"/>
              </a:rPr>
              <a:t>Columbus, you </a:t>
            </a:r>
          </a:p>
          <a:p>
            <a:pPr marL="0" marR="0" indent="0" algn="l">
              <a:lnSpc>
                <a:spcPts val="1200"/>
              </a:lnSpc>
              <a:spcBef>
                <a:spcPts val="0"/>
              </a:spcBef>
              <a:spcAft>
                <a:spcPts val="0"/>
              </a:spcAft>
            </a:pPr>
            <a:r>
              <a:rPr lang="en-US" sz="1150" spc="0">
                <a:solidFill>
                  <a:srgbClr val="000000"/>
                </a:solidFill>
                <a:latin typeface="Garamond" pitchFamily="1" panose="02020603050405020304"/>
              </a:rPr>
              <a:t>will have the </a:t>
            </a:r>
          </a:p>
          <a:p>
            <a:pPr marL="0" marR="0" indent="0" algn="l">
              <a:lnSpc>
                <a:spcPts val="1200"/>
              </a:lnSpc>
              <a:spcBef>
                <a:spcPts val="0"/>
              </a:spcBef>
              <a:spcAft>
                <a:spcPts val="0"/>
              </a:spcAft>
            </a:pPr>
            <a:r>
              <a:rPr lang="en-US" sz="1150" spc="0">
                <a:solidFill>
                  <a:srgbClr val="000000"/>
                </a:solidFill>
                <a:latin typeface="Garamond" pitchFamily="1" panose="02020603050405020304"/>
              </a:rPr>
              <a:t>opportunity to </a:t>
            </a:r>
          </a:p>
          <a:p>
            <a:pPr marL="0" marR="0" indent="0" algn="l">
              <a:lnSpc>
                <a:spcPts val="1200"/>
              </a:lnSpc>
              <a:spcBef>
                <a:spcPts val="0"/>
              </a:spcBef>
              <a:spcAft>
                <a:spcPts val="0"/>
              </a:spcAft>
            </a:pPr>
            <a:r>
              <a:rPr lang="en-US" sz="1150" spc="0">
                <a:solidFill>
                  <a:srgbClr val="000000"/>
                </a:solidFill>
                <a:latin typeface="Garamond" pitchFamily="1" panose="02020603050405020304"/>
              </a:rPr>
              <a:t>help your parish </a:t>
            </a:r>
          </a:p>
          <a:p>
            <a:pPr marL="0" marR="0" indent="0" algn="l">
              <a:lnSpc>
                <a:spcPts val="1200"/>
              </a:lnSpc>
              <a:spcBef>
                <a:spcPts val="0"/>
              </a:spcBef>
              <a:spcAft>
                <a:spcPts val="0"/>
              </a:spcAft>
            </a:pPr>
            <a:r>
              <a:rPr lang="en-US" sz="1150" spc="0">
                <a:solidFill>
                  <a:srgbClr val="000000"/>
                </a:solidFill>
                <a:latin typeface="Garamond" pitchFamily="1" panose="02020603050405020304"/>
              </a:rPr>
              <a:t>and other </a:t>
            </a:r>
          </a:p>
          <a:p>
            <a:pPr marL="0" marR="0" indent="0" algn="l">
              <a:lnSpc>
                <a:spcPts val="1200"/>
              </a:lnSpc>
              <a:spcBef>
                <a:spcPts val="0"/>
              </a:spcBef>
              <a:spcAft>
                <a:spcPts val="0"/>
              </a:spcAft>
            </a:pPr>
            <a:r>
              <a:rPr lang="en-US" sz="1150" spc="0">
                <a:solidFill>
                  <a:srgbClr val="000000"/>
                </a:solidFill>
                <a:latin typeface="Garamond" pitchFamily="1" panose="02020603050405020304"/>
              </a:rPr>
              <a:t>communities </a:t>
            </a:r>
          </a:p>
          <a:p>
            <a:pPr marL="0" marR="0" indent="0" algn="l">
              <a:lnSpc>
                <a:spcPts val="1200"/>
              </a:lnSpc>
              <a:spcBef>
                <a:spcPts val="0"/>
              </a:spcBef>
              <a:spcAft>
                <a:spcPts val="0"/>
              </a:spcAft>
            </a:pPr>
            <a:r>
              <a:rPr lang="en-US" sz="1150" spc="-5">
                <a:solidFill>
                  <a:srgbClr val="000000"/>
                </a:solidFill>
                <a:latin typeface="Garamond" pitchFamily="1" panose="02020603050405020304"/>
              </a:rPr>
              <a:t>throughout the world. </a:t>
            </a:r>
          </a:p>
          <a:p>
            <a:pPr marL="0" marR="0" indent="0" algn="l">
              <a:lnSpc>
                <a:spcPts val="1200"/>
              </a:lnSpc>
              <a:spcBef>
                <a:spcPts val="335"/>
              </a:spcBef>
              <a:spcAft>
                <a:spcPts val="0"/>
              </a:spcAft>
            </a:pPr>
            <a:r>
              <a:rPr lang="en-US" sz="1150" spc="0">
                <a:solidFill>
                  <a:srgbClr val="000000"/>
                </a:solidFill>
                <a:latin typeface="Garamond" pitchFamily="1" panose="02020603050405020304"/>
              </a:rPr>
              <a:t>Knights serve their </a:t>
            </a:r>
            <a:r>
              <a:rPr lang="en-US" sz="1150" spc="0">
                <a:solidFill>
                  <a:srgbClr val="000000"/>
                </a:solidFill>
                <a:latin typeface="Garamond" pitchFamily="1" panose="02020603050405020304"/>
              </a:rPr>
              <a:t>neighbors through </a:t>
            </a:r>
            <a:r>
              <a:rPr lang="en-US" sz="1150" spc="0">
                <a:solidFill>
                  <a:srgbClr val="000000"/>
                </a:solidFill>
                <a:latin typeface="Garamond" pitchFamily="1" panose="02020603050405020304"/>
              </a:rPr>
              <a:t>many services and </a:t>
            </a:r>
            <a:r>
              <a:rPr lang="en-US" sz="1150" spc="0">
                <a:solidFill>
                  <a:srgbClr val="000000"/>
                </a:solidFill>
                <a:latin typeface="Garamond" pitchFamily="1" panose="02020603050405020304"/>
              </a:rPr>
              <a:t>initiatives: </a:t>
            </a:r>
          </a:p>
        </p:txBody>
      </p:sp>
      <p:sp>
        <p:nvSpPr>
          <p:cNvPr id="8" name=""/>
          <p:cNvSpPr/>
          <p:nvPr>
            <p:ph type="body" idx="10"/>
          </p:nvPr>
        </p:nvSpPr>
        <p:spPr>
          <a:xfrm>
            <a:off x="4563110" y="548640"/>
            <a:ext cx="3785235" cy="740410"/>
          </a:xfrm>
          <a:prstGeom prst="rect">
            <a:avLst/>
          </a:prstGeom>
          <a:noFill/>
          <a:ln w="0" cmpd="sng">
            <a:noFill/>
            <a:prstDash val="solid"/>
          </a:ln>
        </p:spPr>
        <p:txBody>
          <a:bodyPr vert="horz" lIns="0" tIns="0" rIns="0" bIns="0" anchor="t"/>
          <a:lstStyle/>
          <a:p>
            <a:pPr marL="0" marR="0" indent="0" algn="l">
              <a:lnSpc>
                <a:spcPts val="1100"/>
              </a:lnSpc>
              <a:spcAft>
                <a:spcPts val="0"/>
              </a:spcAft>
            </a:pPr>
            <a:r>
              <a:rPr lang="en-US" sz="1150" spc="55">
                <a:solidFill>
                  <a:srgbClr val="000000"/>
                </a:solidFill>
                <a:latin typeface="Garamond" pitchFamily="1" panose="02020603050405020304"/>
              </a:rPr>
              <a:t>Strengthen Your Family's Future </a:t>
            </a:r>
          </a:p>
          <a:p>
            <a:pPr marL="0" marR="0" indent="0" algn="l">
              <a:lnSpc>
                <a:spcPts val="1200"/>
              </a:lnSpc>
              <a:spcBef>
                <a:spcPts val="440"/>
              </a:spcBef>
              <a:spcAft>
                <a:spcPts val="0"/>
              </a:spcAft>
            </a:pPr>
            <a:r>
              <a:rPr lang="en-US" sz="1150" spc="0">
                <a:solidFill>
                  <a:srgbClr val="000000"/>
                </a:solidFill>
                <a:latin typeface="Garamond" pitchFamily="1" panose="02020603050405020304"/>
              </a:rPr>
              <a:t>The Knights of Columbus provides opportunities to protect your </a:t>
            </a:r>
            <a:r>
              <a:rPr lang="en-US" sz="1150" spc="0">
                <a:solidFill>
                  <a:srgbClr val="000000"/>
                </a:solidFill>
                <a:latin typeface="Garamond" pitchFamily="1" panose="02020603050405020304"/>
              </a:rPr>
              <a:t>family's financial future through its exclusive, top-rated insurance </a:t>
            </a:r>
            <a:r>
              <a:rPr lang="en-US" sz="1150" spc="0">
                <a:solidFill>
                  <a:srgbClr val="000000"/>
                </a:solidFill>
                <a:latin typeface="Garamond" pitchFamily="1" panose="02020603050405020304"/>
              </a:rPr>
              <a:t>program. </a:t>
            </a:r>
          </a:p>
        </p:txBody>
      </p:sp>
      <p:sp>
        <p:nvSpPr>
          <p:cNvPr id="9" name=""/>
          <p:cNvSpPr/>
          <p:nvPr>
            <p:ph type="body" idx="10"/>
          </p:nvPr>
        </p:nvSpPr>
        <p:spPr>
          <a:xfrm>
            <a:off x="4563110" y="1289050"/>
            <a:ext cx="3825240" cy="972820"/>
          </a:xfrm>
          <a:prstGeom prst="rect">
            <a:avLst/>
          </a:prstGeom>
          <a:noFill/>
          <a:ln w="0" cmpd="sng">
            <a:noFill/>
            <a:prstDash val="solid"/>
          </a:ln>
        </p:spPr>
        <p:txBody>
          <a:bodyPr vert="horz" lIns="0" tIns="3175" rIns="0" bIns="0" anchor="t"/>
          <a:lstStyle/>
          <a:p>
            <a:pPr marL="0" marR="0" indent="0" algn="l">
              <a:lnSpc>
                <a:spcPts val="1200"/>
              </a:lnSpc>
              <a:spcAft>
                <a:spcPts val="0"/>
              </a:spcAft>
            </a:pPr>
            <a:r>
              <a:rPr lang="en-US" sz="1150" spc="0">
                <a:solidFill>
                  <a:srgbClr val="000000"/>
                </a:solidFill>
                <a:latin typeface="Garamond" pitchFamily="1" panose="02020603050405020304"/>
              </a:rPr>
              <a:t>A secure investment in a turbulent economy, Knights of Columbus </a:t>
            </a:r>
            <a:r>
              <a:rPr lang="en-US" sz="1150" spc="0">
                <a:solidFill>
                  <a:srgbClr val="000000"/>
                </a:solidFill>
                <a:latin typeface="Garamond" pitchFamily="1" panose="02020603050405020304"/>
              </a:rPr>
              <a:t>Insurance has grown for 15 consecutive years. </a:t>
            </a:r>
          </a:p>
          <a:p>
            <a:pPr marL="0" marR="45720" indent="0" algn="l">
              <a:lnSpc>
                <a:spcPts val="1200"/>
              </a:lnSpc>
              <a:spcBef>
                <a:spcPts val="480"/>
              </a:spcBef>
              <a:spcAft>
                <a:spcPts val="90"/>
              </a:spcAft>
            </a:pPr>
            <a:r>
              <a:rPr lang="en-US" sz="1150" spc="0">
                <a:solidFill>
                  <a:srgbClr val="000000"/>
                </a:solidFill>
                <a:latin typeface="Garamond" pitchFamily="1" panose="02020603050405020304"/>
              </a:rPr>
              <a:t>Named a World's Most Ethical Company by the Ethisphere </a:t>
            </a:r>
            <a:r>
              <a:rPr lang="en-US" sz="1150" spc="0">
                <a:solidFill>
                  <a:srgbClr val="000000"/>
                </a:solidFill>
                <a:latin typeface="Garamond" pitchFamily="1" panose="02020603050405020304"/>
              </a:rPr>
              <a:t>Institute multiple times, the Knights of Columbus has also </a:t>
            </a:r>
            <a:r>
              <a:rPr lang="en-US" sz="1150" spc="0">
                <a:solidFill>
                  <a:srgbClr val="000000"/>
                </a:solidFill>
                <a:latin typeface="Garamond" pitchFamily="1" panose="02020603050405020304"/>
              </a:rPr>
              <a:t>earned the top ranking, A++(Superior), from global rating agency </a:t>
            </a:r>
            <a:r>
              <a:rPr lang="en-US" sz="1150" spc="0">
                <a:solidFill>
                  <a:srgbClr val="000000"/>
                </a:solidFill>
                <a:latin typeface="Garamond" pitchFamily="1" panose="02020603050405020304"/>
              </a:rPr>
              <a:t>A.M. Best for 40 years. </a:t>
            </a:r>
          </a:p>
        </p:txBody>
      </p:sp>
      <p:sp>
        <p:nvSpPr>
          <p:cNvPr id="12" name=""/>
          <p:cNvSpPr/>
          <p:nvPr>
            <p:ph type="body" idx="10"/>
          </p:nvPr>
        </p:nvSpPr>
        <p:spPr>
          <a:xfrm>
            <a:off x="4182110" y="1478280"/>
            <a:ext cx="42545" cy="60960"/>
          </a:xfrm>
          <a:prstGeom prst="rect">
            <a:avLst/>
          </a:prstGeom>
          <a:solidFill>
            <a:srgbClr val="FFFFFF"/>
          </a:solidFill>
          <a:ln w="0" cmpd="sng">
            <a:noFill/>
            <a:prstDash val="solid"/>
          </a:ln>
        </p:spPr>
        <p:txBody>
          <a:bodyPr vert="horz" lIns="0" tIns="0" rIns="0" bIns="0" anchor="t"/>
          <a:lstStyle/>
          <a:p>
            <a:pPr marL="0" marR="0" indent="0" algn="l">
              <a:lnSpc>
                <a:spcPts val="500"/>
              </a:lnSpc>
              <a:spcAft>
                <a:spcPts val="0"/>
              </a:spcAft>
            </a:pPr>
            <a:r>
              <a:rPr lang="en-US" sz="650" spc="-80">
                <a:solidFill>
                  <a:srgbClr val="000000"/>
                </a:solidFill>
                <a:latin typeface="Arial" pitchFamily="2" panose="02020603050405020304"/>
              </a:rPr>
              <a:t>I I </a:t>
            </a:r>
          </a:p>
        </p:txBody>
      </p:sp>
      <p:sp>
        <p:nvSpPr>
          <p:cNvPr id="13" name=""/>
          <p:cNvSpPr/>
          <p:nvPr>
            <p:ph type="body" idx="10"/>
          </p:nvPr>
        </p:nvSpPr>
        <p:spPr>
          <a:xfrm>
            <a:off x="60960" y="4837430"/>
            <a:ext cx="1316990" cy="755650"/>
          </a:xfrm>
          <a:prstGeom prst="rect">
            <a:avLst/>
          </a:prstGeom>
          <a:noFill/>
          <a:ln w="0" cmpd="sng">
            <a:noFill/>
            <a:prstDash val="solid"/>
          </a:ln>
        </p:spPr>
        <p:txBody>
          <a:bodyPr vert="horz" lIns="0" tIns="70485" rIns="0" bIns="0" anchor="t"/>
          <a:lstStyle/>
          <a:p>
            <a:pPr marL="365760" marR="0" indent="137160" algn="l">
              <a:lnSpc>
                <a:spcPts val="1300"/>
              </a:lnSpc>
              <a:spcAft>
                <a:spcPts val="0"/>
              </a:spcAft>
              <a:buFont typeface="Symbol"/>
              <a:buChar char="·"/>
            </a:pPr>
            <a:r>
              <a:rPr lang="en-US" sz="1150" spc="-15">
                <a:solidFill>
                  <a:srgbClr val="000000"/>
                </a:solidFill>
                <a:latin typeface="Garamond" pitchFamily="1" panose="02020603050405020304"/>
              </a:rPr>
              <a:t>Coats for Kids </a:t>
            </a:r>
          </a:p>
          <a:p>
            <a:pPr marL="365760" marR="0" indent="137160" algn="l">
              <a:lnSpc>
                <a:spcPts val="1300"/>
              </a:lnSpc>
              <a:spcBef>
                <a:spcPts val="345"/>
              </a:spcBef>
              <a:spcAft>
                <a:spcPts val="0"/>
              </a:spcAft>
              <a:buFont typeface="Symbol"/>
              <a:buChar char="·"/>
            </a:pPr>
            <a:r>
              <a:rPr lang="en-US" sz="1150" spc="-60">
                <a:solidFill>
                  <a:srgbClr val="000000"/>
                </a:solidFill>
                <a:latin typeface="Garamond" pitchFamily="1" panose="02020603050405020304"/>
              </a:rPr>
              <a:t>Food for Families </a:t>
            </a:r>
          </a:p>
          <a:p>
            <a:pPr marL="365760" marR="0" indent="137160" algn="l">
              <a:lnSpc>
                <a:spcPts val="1300"/>
              </a:lnSpc>
              <a:spcBef>
                <a:spcPts val="365"/>
              </a:spcBef>
              <a:spcAft>
                <a:spcPts val="0"/>
              </a:spcAft>
              <a:buFont typeface="Symbol"/>
              <a:buChar char="·"/>
            </a:pPr>
            <a:r>
              <a:rPr lang="en-US" sz="1150" spc="0">
                <a:solidFill>
                  <a:srgbClr val="000000"/>
                </a:solidFill>
                <a:latin typeface="Garamond" pitchFamily="1" panose="02020603050405020304"/>
              </a:rPr>
              <a:t>Disaster relief </a:t>
            </a:r>
          </a:p>
        </p:txBody>
      </p:sp>
      <p:sp>
        <p:nvSpPr>
          <p:cNvPr id="14" name=""/>
          <p:cNvSpPr/>
          <p:nvPr>
            <p:ph type="body" idx="10"/>
          </p:nvPr>
        </p:nvSpPr>
        <p:spPr>
          <a:xfrm>
            <a:off x="60960" y="5593080"/>
            <a:ext cx="2755265" cy="1075690"/>
          </a:xfrm>
          <a:prstGeom prst="rect">
            <a:avLst/>
          </a:prstGeom>
          <a:noFill/>
          <a:ln w="0" cmpd="sng">
            <a:noFill/>
            <a:prstDash val="solid"/>
          </a:ln>
        </p:spPr>
        <p:txBody>
          <a:bodyPr vert="horz" lIns="0" tIns="3175" rIns="0" bIns="0" anchor="t"/>
          <a:lstStyle/>
          <a:p>
            <a:pPr marL="365760" marR="274320" indent="137160" algn="l">
              <a:lnSpc>
                <a:spcPts val="1200"/>
              </a:lnSpc>
              <a:spcAft>
                <a:spcPts val="0"/>
              </a:spcAft>
              <a:buFont typeface="Symbol"/>
              <a:buChar char="·"/>
            </a:pPr>
            <a:r>
              <a:rPr lang="en-US" sz="1150" spc="0">
                <a:solidFill>
                  <a:srgbClr val="000000"/>
                </a:solidFill>
                <a:latin typeface="Garamond" pitchFamily="1" panose="02020603050405020304"/>
              </a:rPr>
              <a:t>Programs for those with intellectual </a:t>
            </a:r>
            <a:r>
              <a:rPr lang="en-US" sz="1150" spc="0">
                <a:solidFill>
                  <a:srgbClr val="000000"/>
                </a:solidFill>
                <a:latin typeface="Garamond" pitchFamily="1" panose="02020603050405020304"/>
              </a:rPr>
              <a:t>and physical disabilities </a:t>
            </a:r>
          </a:p>
          <a:p>
            <a:pPr marL="365760" marR="411480" indent="137160" algn="l">
              <a:lnSpc>
                <a:spcPts val="1200"/>
              </a:lnSpc>
              <a:spcBef>
                <a:spcPts val="500"/>
              </a:spcBef>
              <a:spcAft>
                <a:spcPts val="0"/>
              </a:spcAft>
              <a:buFont typeface="Symbol"/>
              <a:buChar char="·"/>
            </a:pPr>
            <a:r>
              <a:rPr lang="en-US" sz="1150" spc="0">
                <a:solidFill>
                  <a:srgbClr val="000000"/>
                </a:solidFill>
                <a:latin typeface="Garamond" pitchFamily="1" panose="02020603050405020304"/>
              </a:rPr>
              <a:t>Spiritual and financial support for </a:t>
            </a:r>
            <a:r>
              <a:rPr lang="en-US" sz="1150" spc="0">
                <a:solidFill>
                  <a:srgbClr val="000000"/>
                </a:solidFill>
                <a:latin typeface="Garamond" pitchFamily="1" panose="02020603050405020304"/>
              </a:rPr>
              <a:t>seminarians and religious </a:t>
            </a:r>
          </a:p>
          <a:p>
            <a:pPr marL="365760" marR="0" indent="137160" algn="l">
              <a:lnSpc>
                <a:spcPts val="1300"/>
              </a:lnSpc>
              <a:spcBef>
                <a:spcPts val="340"/>
              </a:spcBef>
              <a:spcAft>
                <a:spcPts val="1655"/>
              </a:spcAft>
              <a:buFont typeface="Symbol"/>
              <a:buChar char="·"/>
            </a:pPr>
            <a:r>
              <a:rPr lang="en-US" sz="1150" spc="-5">
                <a:solidFill>
                  <a:srgbClr val="000000"/>
                </a:solidFill>
                <a:latin typeface="Garamond" pitchFamily="1" panose="02020603050405020304"/>
              </a:rPr>
              <a:t>Pro-life programs </a:t>
            </a:r>
          </a:p>
        </p:txBody>
      </p:sp>
      <p:sp>
        <p:nvSpPr>
          <p:cNvPr id="15" name=""/>
          <p:cNvSpPr/>
          <p:nvPr>
            <p:ph type="body" idx="10"/>
          </p:nvPr>
        </p:nvSpPr>
        <p:spPr>
          <a:xfrm>
            <a:off x="2865120" y="5120640"/>
            <a:ext cx="1155065" cy="1329055"/>
          </a:xfrm>
          <a:prstGeom prst="rect">
            <a:avLst/>
          </a:prstGeom>
          <a:solidFill>
            <a:srgbClr val="734239"/>
          </a:solidFill>
          <a:ln w="0" cmpd="sng">
            <a:noFill/>
            <a:prstDash val="solid"/>
          </a:ln>
        </p:spPr>
        <p:txBody>
          <a:bodyPr vert="horz" lIns="0" tIns="39370" rIns="0" bIns="0" anchor="t"/>
          <a:lstStyle/>
          <a:p>
            <a:pPr marL="0" marR="0" indent="0" algn="ctr">
              <a:lnSpc>
                <a:spcPts val="1200"/>
              </a:lnSpc>
              <a:spcAft>
                <a:spcPts val="0"/>
              </a:spcAft>
            </a:pPr>
            <a:r>
              <a:rPr lang="en-US" sz="1150" i="1" spc="0">
                <a:solidFill>
                  <a:srgbClr val="FFFFFF"/>
                </a:solidFill>
                <a:latin typeface="Garamond" pitchFamily="1" panose="02020603050405020304"/>
              </a:rPr>
              <a:t>Charity </a:t>
            </a:r>
            <a:br/>
            <a:r>
              <a:rPr lang="en-US" sz="1150" i="1" spc="0">
                <a:solidFill>
                  <a:srgbClr val="FFFFFF"/>
                </a:solidFill>
                <a:latin typeface="Garamond" pitchFamily="1" panose="02020603050405020304"/>
              </a:rPr>
              <a:t>Unity </a:t>
            </a:r>
            <a:br/>
            <a:r>
              <a:rPr lang="en-US" sz="1150" i="1" spc="0">
                <a:solidFill>
                  <a:srgbClr val="FFFFFF"/>
                </a:solidFill>
                <a:latin typeface="Garamond" pitchFamily="1" panose="02020603050405020304"/>
              </a:rPr>
              <a:t>Fraternity </a:t>
            </a:r>
            <a:br/>
            <a:r>
              <a:rPr lang="en-US" sz="1150" i="1" spc="0">
                <a:solidFill>
                  <a:srgbClr val="FFFFFF"/>
                </a:solidFill>
                <a:latin typeface="Garamond" pitchFamily="1" panose="02020603050405020304"/>
              </a:rPr>
              <a:t>Patriotism </a:t>
            </a:r>
          </a:p>
          <a:p>
            <a:pPr marL="91440" marR="0" indent="0" algn="l">
              <a:lnSpc>
                <a:spcPts val="1200"/>
              </a:lnSpc>
              <a:spcBef>
                <a:spcPts val="485"/>
              </a:spcBef>
              <a:spcAft>
                <a:spcPts val="0"/>
              </a:spcAft>
            </a:pPr>
            <a:r>
              <a:rPr lang="en-US" sz="1150" i="1" spc="75">
                <a:solidFill>
                  <a:srgbClr val="FFFFFF"/>
                </a:solidFill>
                <a:latin typeface="Garamond" pitchFamily="1" panose="02020603050405020304"/>
              </a:rPr>
              <a:t>Four principles. </a:t>
            </a:r>
          </a:p>
          <a:p>
            <a:pPr marL="0" marR="0" indent="0" algn="ctr">
              <a:lnSpc>
                <a:spcPts val="1200"/>
              </a:lnSpc>
              <a:spcBef>
                <a:spcPts val="455"/>
              </a:spcBef>
              <a:spcAft>
                <a:spcPts val="745"/>
              </a:spcAft>
            </a:pPr>
            <a:r>
              <a:rPr lang="en-US" sz="1150" i="1" spc="0">
                <a:solidFill>
                  <a:srgbClr val="FFFFFF"/>
                </a:solidFill>
                <a:latin typeface="Garamond" pitchFamily="1" panose="02020603050405020304"/>
              </a:rPr>
              <a:t>Four reasons </a:t>
            </a:r>
            <a:br/>
            <a:r>
              <a:rPr lang="en-US" sz="1150" i="1" spc="0">
                <a:solidFill>
                  <a:srgbClr val="FFFFFF"/>
                </a:solidFill>
                <a:latin typeface="Garamond" pitchFamily="1" panose="02020603050405020304"/>
              </a:rPr>
              <a:t>to join. </a:t>
            </a:r>
          </a:p>
        </p:txBody>
      </p:sp>
      <p:sp>
        <p:nvSpPr>
          <p:cNvPr id="16" name=""/>
          <p:cNvSpPr/>
          <p:nvPr>
            <p:ph type="body" idx="10"/>
          </p:nvPr>
        </p:nvSpPr>
        <p:spPr>
          <a:xfrm>
            <a:off x="60960" y="6668770"/>
            <a:ext cx="3806825" cy="588645"/>
          </a:xfrm>
          <a:prstGeom prst="rect">
            <a:avLst/>
          </a:prstGeom>
          <a:noFill/>
          <a:ln w="0" cmpd="sng">
            <a:noFill/>
            <a:prstDash val="solid"/>
          </a:ln>
        </p:spPr>
        <p:txBody>
          <a:bodyPr vert="horz" lIns="0" tIns="64770" rIns="0" bIns="0" anchor="t"/>
          <a:lstStyle/>
          <a:p>
            <a:pPr marL="0" marR="0" indent="0" algn="l">
              <a:lnSpc>
                <a:spcPts val="1200"/>
              </a:lnSpc>
              <a:spcAft>
                <a:spcPts val="0"/>
              </a:spcAft>
            </a:pPr>
            <a:r>
              <a:rPr lang="en-US" sz="1150" spc="45">
                <a:solidFill>
                  <a:srgbClr val="000000"/>
                </a:solidFill>
                <a:latin typeface="Garamond" pitchFamily="1" panose="02020603050405020304"/>
              </a:rPr>
              <a:t>Grow Your Faith </a:t>
            </a:r>
          </a:p>
          <a:p>
            <a:pPr marL="0" marR="0" indent="0" algn="just">
              <a:lnSpc>
                <a:spcPts val="1200"/>
              </a:lnSpc>
              <a:spcBef>
                <a:spcPts val="530"/>
              </a:spcBef>
              <a:spcAft>
                <a:spcPts val="0"/>
              </a:spcAft>
            </a:pPr>
            <a:r>
              <a:rPr lang="en-US" sz="1150" spc="0">
                <a:solidFill>
                  <a:srgbClr val="000000"/>
                </a:solidFill>
                <a:latin typeface="Garamond" pitchFamily="1" panose="02020603050405020304"/>
              </a:rPr>
              <a:t>The Knights of Columbus gives Catholic men the opportunity to pray together, strengthen their faith and serve the Church. </a:t>
            </a:r>
          </a:p>
        </p:txBody>
      </p:sp>
      <p:sp>
        <p:nvSpPr>
          <p:cNvPr id="17" name=""/>
          <p:cNvSpPr/>
          <p:nvPr>
            <p:ph type="body" idx="10"/>
          </p:nvPr>
        </p:nvSpPr>
        <p:spPr>
          <a:xfrm>
            <a:off x="4559935" y="6668770"/>
            <a:ext cx="2755265" cy="780415"/>
          </a:xfrm>
          <a:prstGeom prst="rect">
            <a:avLst/>
          </a:prstGeom>
          <a:solidFill>
            <a:srgbClr val="734239"/>
          </a:solidFill>
          <a:ln w="0" cmpd="sng">
            <a:noFill/>
            <a:prstDash val="solid"/>
          </a:ln>
        </p:spPr>
        <p:txBody>
          <a:bodyPr vert="horz" lIns="0" tIns="67310" rIns="0" bIns="0" anchor="t"/>
          <a:lstStyle/>
          <a:p>
            <a:pPr marL="91440" marR="0" indent="0" algn="l">
              <a:lnSpc>
                <a:spcPts val="1200"/>
              </a:lnSpc>
              <a:spcAft>
                <a:spcPts val="0"/>
              </a:spcAft>
            </a:pPr>
            <a:r>
              <a:rPr lang="en-US" sz="1150" i="1" spc="95">
                <a:solidFill>
                  <a:srgbClr val="FFFFFF"/>
                </a:solidFill>
                <a:latin typeface="Garamond" pitchFamily="1" panose="02020603050405020304"/>
              </a:rPr>
              <a:t>Knights of Columbus live out the </a:t>
            </a:r>
          </a:p>
          <a:p>
            <a:pPr marL="91440" marR="0" indent="0" algn="l">
              <a:lnSpc>
                <a:spcPts val="1200"/>
              </a:lnSpc>
              <a:spcBef>
                <a:spcPts val="0"/>
              </a:spcBef>
              <a:spcAft>
                <a:spcPts val="0"/>
              </a:spcAft>
            </a:pPr>
            <a:r>
              <a:rPr lang="en-US" sz="1150" i="1" spc="95">
                <a:solidFill>
                  <a:srgbClr val="FFFFFF"/>
                </a:solidFill>
                <a:latin typeface="Garamond" pitchFamily="1" panose="02020603050405020304"/>
              </a:rPr>
              <a:t>active spirituality of founder </a:t>
            </a:r>
          </a:p>
          <a:p>
            <a:pPr marL="91440" marR="0" indent="0" algn="l">
              <a:lnSpc>
                <a:spcPts val="1200"/>
              </a:lnSpc>
              <a:spcBef>
                <a:spcPts val="0"/>
              </a:spcBef>
              <a:spcAft>
                <a:spcPts val="0"/>
              </a:spcAft>
            </a:pPr>
            <a:r>
              <a:rPr lang="en-US" sz="1150" i="1" spc="75">
                <a:solidFill>
                  <a:srgbClr val="FFFFFF"/>
                </a:solidFill>
                <a:latin typeface="Garamond" pitchFamily="1" panose="02020603050405020304"/>
              </a:rPr>
              <a:t>Father Michael J. McGivney </a:t>
            </a:r>
          </a:p>
          <a:p>
            <a:pPr marL="91440" marR="0" indent="0" algn="l">
              <a:lnSpc>
                <a:spcPts val="1200"/>
              </a:lnSpc>
              <a:spcBef>
                <a:spcPts val="0"/>
              </a:spcBef>
              <a:spcAft>
                <a:spcPts val="765"/>
              </a:spcAft>
            </a:pPr>
            <a:r>
              <a:rPr lang="en-US" sz="1150" i="1" spc="95">
                <a:solidFill>
                  <a:srgbClr val="FFFFFF"/>
                </a:solidFill>
                <a:latin typeface="Garamond" pitchFamily="1" panose="02020603050405020304"/>
              </a:rPr>
              <a:t>by practicing a charity that evangelizes. </a:t>
            </a:r>
          </a:p>
        </p:txBody>
      </p:sp>
      <p:cxnSp>
        <p:nvCxnSpPr>
          <p:cNvPr id="18" name=""/>
          <p:cNvCxnSpPr/>
          <p:nvPr/>
        </p:nvCxnSpPr>
        <p:spPr>
          <a:xfrm>
            <a:off x="4197350" y="384175"/>
            <a:ext cx="0" cy="676910"/>
          </a:xfrm>
          <a:prstGeom prst="line">
            <a:avLst/>
          </a:prstGeom>
          <a:ln w="6350" cmpd="sng">
            <a:solidFill>
              <a:srgbClr val="7A7A7A"/>
            </a:solidFill>
          </a:ln>
        </p:spPr>
      </p:cxnSp>
      <p:cxnSp>
        <p:nvCxnSpPr>
          <p:cNvPr id="19" name=""/>
          <p:cNvCxnSpPr/>
          <p:nvPr/>
        </p:nvCxnSpPr>
        <p:spPr>
          <a:xfrm>
            <a:off x="4197350" y="6653530"/>
            <a:ext cx="0" cy="902970"/>
          </a:xfrm>
          <a:prstGeom prst="line">
            <a:avLst/>
          </a:prstGeom>
          <a:ln w="6350" cmpd="sng">
            <a:solidFill>
              <a:srgbClr val="7A7A7A"/>
            </a:solidFill>
          </a:ln>
        </p:spPr>
      </p:cxnSp>
    </p:spTree>
  </p:cSld>
  <p:clrMapOvr>
    <a:masterClrMapping/>
  </p:clrMapOvr>
</p:sld>
</file>

<file path=ppt/slides/slide5.xml><?xml version="1.0" encoding="utf-8"?>
<p:sld xmlns:p="http://schemas.openxmlformats.org/presentationml/2006/main" xmlns:r="http://schemas.openxmlformats.org/officeDocument/2006/relationships" xmlns:a="http://schemas.openxmlformats.org/drawingml/2006/main" xmlns:dc="http://purl.org/dc/elements/1.1/" xmlns:cp="http://schemas.openxmlformats.org/package/2006/metadata/core-properties">
  <p:cSld>
    <p:bg>
      <p:bgPr>
        <a:solidFill>
          <a:schemeClr val="bg1">
            <a:alpha val="100000"/>
          </a:schemeClr>
        </a:solidFill>
      </p:bgPr>
    </p:bg>
    <p:spTree>
      <p:nvGrpSpPr>
        <p:cNvPr id="1" name=""/>
        <p:cNvGrpSpPr/>
        <p:nvPr/>
      </p:nvGrpSpPr>
      <p:grpSpPr>
        <a:xfrm>
          <a:off x="0" y="0"/>
          <a:ext cx="0" cy="0"/>
          <a:chOff x="0" y="0"/>
          <a:chExt cx="0" cy="0"/>
        </a:xfrm>
      </p:grpSpPr>
      <p:pic>
        <p:nvPicPr>
          <p:cNvPr id="11" name=""/>
          <p:cNvPicPr/>
          <p:nvPr/>
        </p:nvPicPr>
        <p:blipFill>
          <a:blip r:embed="prId7"/>
          <a:stretch>
            <a:fillRect/>
          </a:stretch>
        </p:blipFill>
        <p:spPr>
          <a:xfrm>
            <a:off x="3136265" y="987425"/>
            <a:ext cx="1365885" cy="1779905"/>
          </a:xfrm>
          <a:prstGeom prst="rect">
            <a:avLst/>
          </a:prstGeom>
        </p:spPr>
      </p:pic>
      <p:pic>
        <p:nvPicPr>
          <p:cNvPr id="15" name=""/>
          <p:cNvPicPr/>
          <p:nvPr/>
        </p:nvPicPr>
        <p:blipFill>
          <a:blip r:embed="prId8"/>
          <a:stretch>
            <a:fillRect/>
          </a:stretch>
        </p:blipFill>
        <p:spPr>
          <a:xfrm>
            <a:off x="4651375" y="3242945"/>
            <a:ext cx="3200400" cy="4312920"/>
          </a:xfrm>
          <a:prstGeom prst="rect">
            <a:avLst/>
          </a:prstGeom>
        </p:spPr>
      </p:pic>
      <p:sp>
        <p:nvSpPr>
          <p:cNvPr id="2" name=""/>
          <p:cNvSpPr/>
          <p:nvPr>
            <p:ph type="body" idx="10"/>
          </p:nvPr>
        </p:nvSpPr>
        <p:spPr>
          <a:xfrm>
            <a:off x="0" y="431800"/>
            <a:ext cx="5022850" cy="318135"/>
          </a:xfrm>
          <a:prstGeom prst="rect">
            <a:avLst/>
          </a:prstGeom>
          <a:noFill/>
          <a:ln w="0" cmpd="sng">
            <a:noFill/>
            <a:prstDash val="solid"/>
          </a:ln>
        </p:spPr>
        <p:txBody>
          <a:bodyPr vert="horz" lIns="0" tIns="105410" rIns="0" bIns="0" anchor="t">
            <a:normAutofit fontScale="85000"/>
          </a:bodyPr>
          <a:lstStyle/>
          <a:p>
            <a:pPr marL="411480" marR="0" indent="0" algn="l">
              <a:lnSpc>
                <a:spcPts val="1700"/>
              </a:lnSpc>
              <a:spcAft>
                <a:spcPts val="0"/>
              </a:spcAft>
            </a:pPr>
            <a:r>
              <a:rPr lang="en-US" sz="1400" b="1" spc="95">
                <a:solidFill>
                  <a:srgbClr val="000000"/>
                </a:solidFill>
                <a:latin typeface="Bookman Old Style" pitchFamily="1" panose="02020603050405020304"/>
              </a:rPr>
              <a:t>Father McGivney: A Model for Our Times </a:t>
            </a:r>
          </a:p>
        </p:txBody>
      </p:sp>
      <p:sp>
        <p:nvSpPr>
          <p:cNvPr id="3" name=""/>
          <p:cNvSpPr/>
          <p:nvPr>
            <p:ph type="body" idx="10"/>
          </p:nvPr>
        </p:nvSpPr>
        <p:spPr>
          <a:xfrm>
            <a:off x="0" y="749935"/>
            <a:ext cx="2971800" cy="2298065"/>
          </a:xfrm>
          <a:prstGeom prst="rect">
            <a:avLst/>
          </a:prstGeom>
          <a:noFill/>
          <a:ln w="0" cmpd="sng">
            <a:noFill/>
            <a:prstDash val="solid"/>
          </a:ln>
        </p:spPr>
        <p:txBody>
          <a:bodyPr vert="horz" lIns="0" tIns="212090" rIns="0" bIns="0" anchor="t"/>
          <a:lstStyle/>
          <a:p>
            <a:pPr marL="137160" marR="0" indent="0" algn="l">
              <a:lnSpc>
                <a:spcPts val="1100"/>
              </a:lnSpc>
              <a:spcAft>
                <a:spcPts val="0"/>
              </a:spcAft>
            </a:pPr>
            <a:r>
              <a:rPr lang="en-US" sz="1200" spc="-10">
                <a:solidFill>
                  <a:srgbClr val="000000"/>
                </a:solidFill>
                <a:latin typeface="Bookman Old Style" pitchFamily="1" panose="02020603050405020304"/>
              </a:rPr>
              <a:t>A</a:t>
            </a:r>
            <a:r>
              <a:rPr lang="en-US" sz="1200" spc="-15">
                <a:solidFill>
                  <a:srgbClr val="000000"/>
                </a:solidFill>
                <a:latin typeface="Garamond" pitchFamily="1" panose="02020603050405020304"/>
              </a:rPr>
              <a:t>parish priest, apostle to the young, protector </a:t>
            </a:r>
            <a:r>
              <a:rPr lang="en-US" sz="1200" spc="-15">
                <a:solidFill>
                  <a:srgbClr val="000000"/>
                </a:solidFill>
                <a:latin typeface="Garamond" pitchFamily="1" panose="02020603050405020304"/>
              </a:rPr>
              <a:t>of Catholic family life and founder of the </a:t>
            </a:r>
            <a:r>
              <a:rPr lang="en-US" sz="1200" spc="-15">
                <a:solidFill>
                  <a:srgbClr val="000000"/>
                </a:solidFill>
                <a:latin typeface="Garamond" pitchFamily="1" panose="02020603050405020304"/>
              </a:rPr>
              <a:t>Knights of Columbus, Venerable Servant of God </a:t>
            </a:r>
            <a:r>
              <a:rPr lang="en-US" sz="1200" spc="-15">
                <a:solidFill>
                  <a:srgbClr val="000000"/>
                </a:solidFill>
                <a:latin typeface="Garamond" pitchFamily="1" panose="02020603050405020304"/>
              </a:rPr>
              <a:t>Father Michael J. McGivney exercised heroic </a:t>
            </a:r>
            <a:r>
              <a:rPr lang="en-US" sz="1200" spc="-15">
                <a:solidFill>
                  <a:srgbClr val="000000"/>
                </a:solidFill>
                <a:latin typeface="Garamond" pitchFamily="1" panose="02020603050405020304"/>
              </a:rPr>
              <a:t>virtue in serving the temporal and spiritual needs </a:t>
            </a:r>
            <a:r>
              <a:rPr lang="en-US" sz="1200" spc="-15">
                <a:solidFill>
                  <a:srgbClr val="000000"/>
                </a:solidFill>
                <a:latin typeface="Garamond" pitchFamily="1" panose="02020603050405020304"/>
              </a:rPr>
              <a:t>of his people. Father McGivney's spirituality was </a:t>
            </a:r>
            <a:r>
              <a:rPr lang="en-US" sz="1200" spc="-15">
                <a:solidFill>
                  <a:srgbClr val="000000"/>
                </a:solidFill>
                <a:latin typeface="Garamond" pitchFamily="1" panose="02020603050405020304"/>
              </a:rPr>
              <a:t>grounded in acts of charity that evangelized, and </a:t>
            </a:r>
            <a:r>
              <a:rPr lang="en-US" sz="1200" spc="-15">
                <a:solidFill>
                  <a:srgbClr val="000000"/>
                </a:solidFill>
                <a:latin typeface="Garamond" pitchFamily="1" panose="02020603050405020304"/>
              </a:rPr>
              <a:t>125 years after his death, he is still a model for </a:t>
            </a:r>
            <a:r>
              <a:rPr lang="en-US" sz="1200" spc="-15">
                <a:solidFill>
                  <a:srgbClr val="000000"/>
                </a:solidFill>
                <a:latin typeface="Garamond" pitchFamily="1" panose="02020603050405020304"/>
              </a:rPr>
              <a:t>our times. </a:t>
            </a:r>
          </a:p>
          <a:p>
            <a:pPr marL="137160" marR="0" indent="0" algn="l">
              <a:lnSpc>
                <a:spcPts val="1200"/>
              </a:lnSpc>
              <a:spcBef>
                <a:spcPts val="485"/>
              </a:spcBef>
              <a:spcAft>
                <a:spcPts val="0"/>
              </a:spcAft>
            </a:pPr>
            <a:r>
              <a:rPr lang="en-US" sz="1200" spc="0">
                <a:solidFill>
                  <a:srgbClr val="000000"/>
                </a:solidFill>
                <a:latin typeface="Garamond" pitchFamily="1" panose="02020603050405020304"/>
              </a:rPr>
              <a:t>A </a:t>
            </a:r>
            <a:r>
              <a:rPr lang="en-US" sz="1200" b="1" spc="0">
                <a:solidFill>
                  <a:srgbClr val="000000"/>
                </a:solidFill>
                <a:latin typeface="Garamond" pitchFamily="1" panose="02020603050405020304"/>
              </a:rPr>
              <a:t>Priest for the Family </a:t>
            </a:r>
          </a:p>
          <a:p>
            <a:pPr marL="137160" marR="228600" indent="0" algn="l">
              <a:lnSpc>
                <a:spcPts val="1100"/>
              </a:lnSpc>
              <a:spcBef>
                <a:spcPts val="475"/>
              </a:spcBef>
              <a:spcAft>
                <a:spcPts val="0"/>
              </a:spcAft>
            </a:pPr>
            <a:r>
              <a:rPr lang="en-US" sz="1200" spc="0">
                <a:solidFill>
                  <a:srgbClr val="000000"/>
                </a:solidFill>
                <a:latin typeface="Garamond" pitchFamily="1" panose="02020603050405020304"/>
              </a:rPr>
              <a:t>Father McGivney knew well the hardships </a:t>
            </a:r>
            <a:r>
              <a:rPr lang="en-US" sz="1200" spc="0">
                <a:solidFill>
                  <a:srgbClr val="000000"/>
                </a:solidFill>
                <a:latin typeface="Garamond" pitchFamily="1" panose="02020603050405020304"/>
              </a:rPr>
              <a:t>that his parishioners endured as Catholics in </a:t>
            </a:r>
            <a:r>
              <a:rPr lang="en-US" sz="1200" spc="0">
                <a:solidFill>
                  <a:srgbClr val="000000"/>
                </a:solidFill>
                <a:latin typeface="Garamond" pitchFamily="1" panose="02020603050405020304"/>
              </a:rPr>
              <a:t>19th-century America. </a:t>
            </a:r>
          </a:p>
        </p:txBody>
      </p:sp>
      <p:sp>
        <p:nvSpPr>
          <p:cNvPr id="4" name=""/>
          <p:cNvSpPr/>
          <p:nvPr>
            <p:ph type="body" idx="10"/>
          </p:nvPr>
        </p:nvSpPr>
        <p:spPr>
          <a:xfrm>
            <a:off x="0" y="3048000"/>
            <a:ext cx="4407535" cy="426720"/>
          </a:xfrm>
          <a:prstGeom prst="rect">
            <a:avLst/>
          </a:prstGeom>
          <a:noFill/>
          <a:ln w="0" cmpd="sng">
            <a:noFill/>
            <a:prstDash val="solid"/>
          </a:ln>
        </p:spPr>
        <p:txBody>
          <a:bodyPr vert="horz" lIns="0" tIns="3175" rIns="0" bIns="0" anchor="t"/>
          <a:lstStyle/>
          <a:p>
            <a:pPr marL="137160" marR="0" indent="0" algn="l">
              <a:lnSpc>
                <a:spcPts val="1100"/>
              </a:lnSpc>
              <a:spcAft>
                <a:spcPts val="0"/>
              </a:spcAft>
            </a:pPr>
            <a:r>
              <a:rPr lang="en-US" sz="1200" spc="0">
                <a:solidFill>
                  <a:srgbClr val="000000"/>
                </a:solidFill>
                <a:latin typeface="Garamond" pitchFamily="1" panose="02020603050405020304"/>
              </a:rPr>
              <a:t>As a parish priest, he understood that the family was the center of </a:t>
            </a:r>
            <a:r>
              <a:rPr lang="en-US" sz="1200" spc="0">
                <a:solidFill>
                  <a:srgbClr val="000000"/>
                </a:solidFill>
                <a:latin typeface="Garamond" pitchFamily="1" panose="02020603050405020304"/>
              </a:rPr>
              <a:t>Christian life and sought to recreate a "family of families" by immersing </a:t>
            </a:r>
            <a:r>
              <a:rPr lang="en-US" sz="1200" spc="0">
                <a:solidFill>
                  <a:srgbClr val="000000"/>
                </a:solidFill>
                <a:latin typeface="Garamond" pitchFamily="1" panose="02020603050405020304"/>
              </a:rPr>
              <a:t>himself in the daily struggles of his flock. </a:t>
            </a:r>
          </a:p>
        </p:txBody>
      </p:sp>
      <p:sp>
        <p:nvSpPr>
          <p:cNvPr id="5" name=""/>
          <p:cNvSpPr/>
          <p:nvPr>
            <p:ph type="body" idx="10"/>
          </p:nvPr>
        </p:nvSpPr>
        <p:spPr>
          <a:xfrm>
            <a:off x="0" y="3474720"/>
            <a:ext cx="1539240" cy="853440"/>
          </a:xfrm>
          <a:prstGeom prst="rect">
            <a:avLst/>
          </a:prstGeom>
          <a:noFill/>
          <a:ln w="0" cmpd="sng">
            <a:noFill/>
            <a:prstDash val="solid"/>
          </a:ln>
        </p:spPr>
        <p:txBody>
          <a:bodyPr vert="horz" lIns="0" tIns="60960" rIns="0" bIns="0" anchor="t"/>
          <a:lstStyle/>
          <a:p>
            <a:pPr marL="137160" marR="0" indent="0" algn="l">
              <a:lnSpc>
                <a:spcPts val="1100"/>
              </a:lnSpc>
              <a:spcAft>
                <a:spcPts val="0"/>
              </a:spcAft>
            </a:pPr>
            <a:r>
              <a:rPr lang="en-US" sz="1200" b="1" spc="0">
                <a:solidFill>
                  <a:srgbClr val="000000"/>
                </a:solidFill>
                <a:latin typeface="Garamond" pitchFamily="1" panose="02020603050405020304"/>
              </a:rPr>
              <a:t>Evangelizer of His </a:t>
            </a:r>
            <a:r>
              <a:rPr lang="en-US" sz="1200" b="1" spc="0">
                <a:solidFill>
                  <a:srgbClr val="000000"/>
                </a:solidFill>
                <a:latin typeface="Garamond" pitchFamily="1" panose="02020603050405020304"/>
              </a:rPr>
              <a:t>Community </a:t>
            </a:r>
          </a:p>
          <a:p>
            <a:pPr marL="137160" marR="0" indent="0" algn="l">
              <a:lnSpc>
                <a:spcPts val="1100"/>
              </a:lnSpc>
              <a:spcBef>
                <a:spcPts val="485"/>
              </a:spcBef>
              <a:spcAft>
                <a:spcPts val="0"/>
              </a:spcAft>
            </a:pPr>
            <a:r>
              <a:rPr lang="en-US" sz="1200" spc="0">
                <a:solidFill>
                  <a:srgbClr val="000000"/>
                </a:solidFill>
                <a:latin typeface="Garamond" pitchFamily="1" panose="02020603050405020304"/>
              </a:rPr>
              <a:t>Father McGivney's </a:t>
            </a:r>
            <a:r>
              <a:rPr lang="en-US" sz="1200" spc="0">
                <a:solidFill>
                  <a:srgbClr val="000000"/>
                </a:solidFill>
                <a:latin typeface="Garamond" pitchFamily="1" panose="02020603050405020304"/>
              </a:rPr>
              <a:t>active pastoral care for </a:t>
            </a:r>
            <a:r>
              <a:rPr lang="en-US" sz="1200" spc="0">
                <a:solidFill>
                  <a:srgbClr val="000000"/>
                </a:solidFill>
                <a:latin typeface="Garamond" pitchFamily="1" panose="02020603050405020304"/>
              </a:rPr>
              <a:t>those in all walks of life </a:t>
            </a:r>
          </a:p>
        </p:txBody>
      </p:sp>
      <p:sp>
        <p:nvSpPr>
          <p:cNvPr id="6" name=""/>
          <p:cNvSpPr/>
          <p:nvPr>
            <p:ph type="body" idx="10"/>
          </p:nvPr>
        </p:nvSpPr>
        <p:spPr>
          <a:xfrm>
            <a:off x="0" y="4328160"/>
            <a:ext cx="4453255" cy="2121535"/>
          </a:xfrm>
          <a:prstGeom prst="rect">
            <a:avLst/>
          </a:prstGeom>
          <a:noFill/>
          <a:ln w="0" cmpd="sng">
            <a:noFill/>
            <a:prstDash val="solid"/>
          </a:ln>
        </p:spPr>
        <p:txBody>
          <a:bodyPr vert="horz" lIns="0" tIns="0" rIns="0" bIns="0" anchor="t"/>
          <a:lstStyle/>
          <a:p>
            <a:pPr marL="137160" marR="0" indent="0" algn="l">
              <a:lnSpc>
                <a:spcPts val="1100"/>
              </a:lnSpc>
              <a:spcAft>
                <a:spcPts val="0"/>
              </a:spcAft>
            </a:pPr>
            <a:r>
              <a:rPr lang="en-US" sz="1200" spc="0">
                <a:solidFill>
                  <a:srgbClr val="000000"/>
                </a:solidFill>
                <a:latin typeface="Garamond" pitchFamily="1" panose="02020603050405020304"/>
              </a:rPr>
              <a:t>was renowned. Caring especially for those on the margins of society, his </a:t>
            </a:r>
            <a:r>
              <a:rPr lang="en-US" sz="1200" spc="0">
                <a:solidFill>
                  <a:srgbClr val="000000"/>
                </a:solidFill>
                <a:latin typeface="Garamond" pitchFamily="1" panose="02020603050405020304"/>
              </a:rPr>
              <a:t>service extended to immigrants, the imprisoned, and those Catholics of </a:t>
            </a:r>
            <a:r>
              <a:rPr lang="en-US" sz="1200" spc="0">
                <a:solidFill>
                  <a:srgbClr val="000000"/>
                </a:solidFill>
                <a:latin typeface="Garamond" pitchFamily="1" panose="02020603050405020304"/>
              </a:rPr>
              <a:t>the time who were ostracized for their faith. </a:t>
            </a:r>
          </a:p>
          <a:p>
            <a:pPr marL="137160" marR="0" indent="0" algn="l">
              <a:lnSpc>
                <a:spcPts val="1300"/>
              </a:lnSpc>
              <a:spcBef>
                <a:spcPts val="390"/>
              </a:spcBef>
              <a:spcAft>
                <a:spcPts val="0"/>
              </a:spcAft>
            </a:pPr>
            <a:r>
              <a:rPr lang="en-US" sz="1200" b="1" spc="0">
                <a:solidFill>
                  <a:srgbClr val="000000"/>
                </a:solidFill>
                <a:latin typeface="Garamond" pitchFamily="1" panose="02020603050405020304"/>
              </a:rPr>
              <a:t>Founder of the Knights of Columbus </a:t>
            </a:r>
          </a:p>
          <a:p>
            <a:pPr marL="137160" marR="0" indent="0" algn="l">
              <a:lnSpc>
                <a:spcPts val="1100"/>
              </a:lnSpc>
              <a:spcBef>
                <a:spcPts val="440"/>
              </a:spcBef>
              <a:spcAft>
                <a:spcPts val="0"/>
              </a:spcAft>
            </a:pPr>
            <a:r>
              <a:rPr lang="en-US" sz="1200" spc="0">
                <a:solidFill>
                  <a:srgbClr val="000000"/>
                </a:solidFill>
                <a:latin typeface="Garamond" pitchFamily="1" panose="02020603050405020304"/>
              </a:rPr>
              <a:t>Seeking to provide fraternal support and spiritual guidance to the families </a:t>
            </a:r>
            <a:r>
              <a:rPr lang="en-US" sz="1200" spc="0">
                <a:solidFill>
                  <a:srgbClr val="000000"/>
                </a:solidFill>
                <a:latin typeface="Garamond" pitchFamily="1" panose="02020603050405020304"/>
              </a:rPr>
              <a:t>of his parish, Father McGivney brought together a group of men at </a:t>
            </a:r>
            <a:r>
              <a:rPr lang="en-US" sz="1200" spc="0">
                <a:solidFill>
                  <a:srgbClr val="000000"/>
                </a:solidFill>
                <a:latin typeface="Garamond" pitchFamily="1" panose="02020603050405020304"/>
              </a:rPr>
              <a:t>St. Mary's Church in New Haven, Conn., to form the Knights of Columbus </a:t>
            </a:r>
            <a:r>
              <a:rPr lang="en-US" sz="1200" spc="0">
                <a:solidFill>
                  <a:srgbClr val="000000"/>
                </a:solidFill>
                <a:latin typeface="Garamond" pitchFamily="1" panose="02020603050405020304"/>
              </a:rPr>
              <a:t>in 1882. </a:t>
            </a:r>
          </a:p>
          <a:p>
            <a:pPr marL="137160" marR="0" indent="0" algn="l">
              <a:lnSpc>
                <a:spcPts val="1100"/>
              </a:lnSpc>
              <a:spcBef>
                <a:spcPts val="535"/>
              </a:spcBef>
              <a:spcAft>
                <a:spcPts val="410"/>
              </a:spcAft>
            </a:pPr>
            <a:r>
              <a:rPr lang="en-US" sz="1200" spc="0">
                <a:solidFill>
                  <a:srgbClr val="000000"/>
                </a:solidFill>
                <a:latin typeface="Garamond" pitchFamily="1" panose="02020603050405020304"/>
              </a:rPr>
              <a:t>Together, they would build a model of charity and unity, working on behalf </a:t>
            </a:r>
            <a:r>
              <a:rPr lang="en-US" sz="1200" spc="0">
                <a:solidFill>
                  <a:srgbClr val="000000"/>
                </a:solidFill>
                <a:latin typeface="Garamond" pitchFamily="1" panose="02020603050405020304"/>
              </a:rPr>
              <a:t>of those in need and establishing a system of financial assistance for </a:t>
            </a:r>
            <a:r>
              <a:rPr lang="en-US" sz="1200" spc="0">
                <a:solidFill>
                  <a:srgbClr val="000000"/>
                </a:solidFill>
                <a:latin typeface="Garamond" pitchFamily="1" panose="02020603050405020304"/>
              </a:rPr>
              <a:t>widows and their children. Today, the organization is the world's largest </a:t>
            </a:r>
            <a:r>
              <a:rPr lang="en-US" sz="1200" spc="0">
                <a:solidFill>
                  <a:srgbClr val="000000"/>
                </a:solidFill>
                <a:latin typeface="Garamond" pitchFamily="1" panose="02020603050405020304"/>
              </a:rPr>
              <a:t>Catholic fraternal society, a leader in charitable outreach and a highly rated </a:t>
            </a:r>
            <a:r>
              <a:rPr lang="en-US" sz="1200" spc="0">
                <a:solidFill>
                  <a:srgbClr val="000000"/>
                </a:solidFill>
                <a:latin typeface="Garamond" pitchFamily="1" panose="02020603050405020304"/>
              </a:rPr>
              <a:t>insurance program. </a:t>
            </a:r>
          </a:p>
        </p:txBody>
      </p:sp>
      <p:sp>
        <p:nvSpPr>
          <p:cNvPr id="7" name=""/>
          <p:cNvSpPr/>
          <p:nvPr>
            <p:ph type="body" idx="10"/>
          </p:nvPr>
        </p:nvSpPr>
        <p:spPr>
          <a:xfrm>
            <a:off x="109855" y="6449695"/>
            <a:ext cx="2840355" cy="841375"/>
          </a:xfrm>
          <a:prstGeom prst="rect">
            <a:avLst/>
          </a:prstGeom>
          <a:solidFill>
            <a:srgbClr val="974646"/>
          </a:solidFill>
          <a:ln w="0" cmpd="sng">
            <a:noFill/>
            <a:prstDash val="solid"/>
          </a:ln>
        </p:spPr>
        <p:txBody>
          <a:bodyPr vert="horz" lIns="0" tIns="48895" rIns="0" bIns="0" anchor="t"/>
          <a:lstStyle/>
          <a:p>
            <a:pPr marL="91440" marR="91440" indent="0" algn="l">
              <a:lnSpc>
                <a:spcPts val="1000"/>
              </a:lnSpc>
              <a:spcAft>
                <a:spcPts val="0"/>
              </a:spcAft>
            </a:pPr>
            <a:r>
              <a:rPr lang="en-US" sz="1000" i="1" spc="40">
                <a:solidFill>
                  <a:srgbClr val="FFFFFF"/>
                </a:solidFill>
                <a:latin typeface="Garamond" pitchFamily="1" panose="02020603050405020304"/>
              </a:rPr>
              <a:t>"He was a man of the people. He was ever zealous for the people's welfare and all the kindliness of his priestly soul asserted itself most strongly in his unceasing efforts for the betterment of their condition." </a:t>
            </a:r>
          </a:p>
          <a:p>
            <a:pPr marL="0" marR="45720" indent="0" algn="r">
              <a:lnSpc>
                <a:spcPts val="800"/>
              </a:lnSpc>
              <a:spcBef>
                <a:spcPts val="920"/>
              </a:spcBef>
              <a:spcAft>
                <a:spcPts val="475"/>
              </a:spcAft>
            </a:pPr>
            <a:r>
              <a:rPr lang="en-US" sz="900" i="1" spc="0">
                <a:solidFill>
                  <a:srgbClr val="FFFFFF"/>
                </a:solidFill>
                <a:latin typeface="Garamond" pitchFamily="1" panose="02020603050405020304"/>
              </a:rPr>
              <a:t>- Edward Downes Jr. </a:t>
            </a:r>
          </a:p>
        </p:txBody>
      </p:sp>
      <p:sp>
        <p:nvSpPr>
          <p:cNvPr id="8" name=""/>
          <p:cNvSpPr/>
          <p:nvPr>
            <p:ph type="body" idx="10"/>
          </p:nvPr>
        </p:nvSpPr>
        <p:spPr>
          <a:xfrm>
            <a:off x="5022850" y="560705"/>
            <a:ext cx="4130040" cy="2453640"/>
          </a:xfrm>
          <a:prstGeom prst="rect">
            <a:avLst/>
          </a:prstGeom>
          <a:solidFill>
            <a:srgbClr val="F5EBE9"/>
          </a:solidFill>
          <a:ln w="0" cmpd="sng">
            <a:noFill/>
            <a:prstDash val="solid"/>
          </a:ln>
        </p:spPr>
        <p:txBody>
          <a:bodyPr vert="horz" lIns="0" tIns="0" rIns="0" bIns="0" anchor="t"/>
          <a:lstStyle/>
          <a:p>
            <a:pPr marL="0" marR="0" indent="0" algn="ctr">
              <a:lnSpc>
                <a:spcPts val="1100"/>
              </a:lnSpc>
              <a:spcAft>
                <a:spcPts val="0"/>
              </a:spcAft>
            </a:pPr>
            <a:r>
              <a:rPr lang="en-US" sz="1050" b="1" i="1" spc="0">
                <a:solidFill>
                  <a:srgbClr val="000000"/>
                </a:solidFill>
                <a:latin typeface="Bookman Old Style" pitchFamily="1" panose="02020603050405020304"/>
              </a:rPr>
              <a:t>Prayer for the Canonization of </a:t>
            </a:r>
            <a:br/>
            <a:r>
              <a:rPr lang="en-US" sz="1050" b="1" i="1" spc="0">
                <a:solidFill>
                  <a:srgbClr val="000000"/>
                </a:solidFill>
                <a:latin typeface="Bookman Old Style" pitchFamily="1" panose="02020603050405020304"/>
              </a:rPr>
              <a:t>Father Michael J. McGivney </a:t>
            </a:r>
          </a:p>
          <a:p>
            <a:pPr marL="0" marR="0" indent="0" algn="l">
              <a:lnSpc>
                <a:spcPts val="1200"/>
              </a:lnSpc>
              <a:spcBef>
                <a:spcPts val="525"/>
              </a:spcBef>
              <a:spcAft>
                <a:spcPts val="0"/>
              </a:spcAft>
            </a:pPr>
            <a:r>
              <a:rPr lang="en-US" sz="1050" i="1" spc="-35">
                <a:solidFill>
                  <a:srgbClr val="000000"/>
                </a:solidFill>
                <a:latin typeface="Bookman Old Style" pitchFamily="1" panose="02020603050405020304"/>
              </a:rPr>
              <a:t>God, our Father, protector of the poor and defender of the widow and orphan, you called your priest, Father Michael J. McGivney, to be an apostle of Christian family life and to lead the young to the generous service of their neighbor. Through the example of his life and virtue may we follow your Son, Jesus Christ, more closely, fulfilling his commandment of charity and building up his Body which is the Church. Let the inspiration of your servant prompt us to greater confidence in your love so that we may continue his work of caring for the needy and the outcast. We humbly ask that you glorify your venerable servant Father Michael J. McGivney on earth according to the design of your holy will. Through his intercession, grant the favor I now present (here make your request). </a:t>
            </a:r>
          </a:p>
          <a:p>
            <a:pPr marL="0" marR="0" indent="0" algn="r">
              <a:lnSpc>
                <a:spcPts val="1200"/>
              </a:lnSpc>
              <a:spcBef>
                <a:spcPts val="15"/>
              </a:spcBef>
              <a:spcAft>
                <a:spcPts val="0"/>
              </a:spcAft>
            </a:pPr>
            <a:r>
              <a:rPr lang="en-US" sz="1050" i="1" spc="-30">
                <a:solidFill>
                  <a:srgbClr val="000000"/>
                </a:solidFill>
                <a:latin typeface="Bookman Old Style" pitchFamily="1" panose="02020603050405020304"/>
              </a:rPr>
              <a:t>Through Christ our Lord. </a:t>
            </a:r>
          </a:p>
          <a:p>
            <a:pPr marL="0" marR="0" indent="0" algn="r">
              <a:lnSpc>
                <a:spcPts val="900"/>
              </a:lnSpc>
              <a:spcBef>
                <a:spcPts val="15"/>
              </a:spcBef>
              <a:spcAft>
                <a:spcPts val="0"/>
              </a:spcAft>
            </a:pPr>
            <a:r>
              <a:rPr lang="en-US" sz="1050" i="1" spc="-25">
                <a:solidFill>
                  <a:srgbClr val="000000"/>
                </a:solidFill>
                <a:latin typeface="Bookman Old Style" pitchFamily="1" panose="02020603050405020304"/>
              </a:rPr>
              <a:t>Amen. </a:t>
            </a:r>
          </a:p>
        </p:txBody>
      </p:sp>
      <p:graphicFrame>
        <p:nvGraphicFramePr>
          <p:cNvPr id="10" name=""/>
          <p:cNvGraphicFramePr>
            <a:graphicFrameLocks noGrp="1"/>
          </p:cNvGraphicFramePr>
          <p:nvPr/>
        </p:nvGraphicFramePr>
        <p:xfrm>
          <a:off x="2971800" y="978535"/>
          <a:ext cx="1828800" cy="2298065"/>
        </p:xfrm>
        <a:graphic>
          <a:graphicData uri="http://schemas.openxmlformats.org/drawingml/2006/table">
            <a:tbl>
              <a:tblGrid>
                <a:gridCol w="1530350"/>
                <a:gridCol w="298450"/>
              </a:tblGrid>
              <a:tr h="1795145">
                <a:tc>
                  <a:txBody>
                    <a:bodyPr vert="horz" anchor="t"/>
                    <a:lstStyle/>
                    <a:p>
                      <a:pPr/>
                      <a:r>
                        <a:rPr lang="en-US"/>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marL="0" marR="0" indent="0" algn="r">
                        <a:lnSpc>
                          <a:spcPts val="2600"/>
                        </a:lnSpc>
                        <a:spcBef>
                          <a:spcPts val="3460"/>
                        </a:spcBef>
                        <a:spcAft>
                          <a:spcPts val="8020"/>
                        </a:spcAft>
                      </a:pPr>
                      <a:r>
                        <a:rPr lang="en-US" sz="900" spc="0">
                          <a:solidFill>
                            <a:srgbClr val="000000"/>
                          </a:solidFill>
                          <a:latin typeface="Garamond" pitchFamily="2" panose="02020603050405020304"/>
                        </a:rPr>
                        <a:t>1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
        <p:nvSpPr>
          <p:cNvPr id="12" name=""/>
          <p:cNvSpPr/>
          <p:nvPr>
            <p:ph type="body" idx="10"/>
          </p:nvPr>
        </p:nvSpPr>
        <p:spPr>
          <a:xfrm>
            <a:off x="9442450" y="2206625"/>
            <a:ext cx="381000" cy="5328285"/>
          </a:xfrm>
          <a:prstGeom prst="rect">
            <a:avLst/>
          </a:prstGeom>
          <a:solidFill>
            <a:srgbClr val="724748"/>
          </a:solidFill>
          <a:ln w="0" cmpd="sng">
            <a:noFill/>
            <a:prstDash val="solid"/>
          </a:ln>
        </p:spPr>
        <p:txBody>
          <a:bodyPr vert="vert270" lIns="0" tIns="0" rIns="106680" bIns="0" anchor="t"/>
          <a:lstStyle/>
          <a:p>
            <a:pPr marL="2651760" marR="0" indent="0" algn="l">
              <a:lnSpc>
                <a:spcPts val="2100"/>
              </a:lnSpc>
              <a:spcAft>
                <a:spcPts val="20"/>
              </a:spcAft>
            </a:pPr>
            <a:r>
              <a:rPr lang="en-US" sz="1700" spc="-90">
                <a:solidFill>
                  <a:srgbClr val="EAFAF9"/>
                </a:solidFill>
                <a:latin typeface="Bookman Old Style" pitchFamily="1" panose="02020603050405020304"/>
              </a:rPr>
              <a:t>Aaun!DDIAT Jatuted </a:t>
            </a:r>
          </a:p>
        </p:txBody>
      </p:sp>
      <p:graphicFrame>
        <p:nvGraphicFramePr>
          <p:cNvPr id="14" name=""/>
          <p:cNvGraphicFramePr>
            <a:graphicFrameLocks noGrp="1"/>
          </p:cNvGraphicFramePr>
          <p:nvPr/>
        </p:nvGraphicFramePr>
        <p:xfrm>
          <a:off x="4651375" y="3242945"/>
          <a:ext cx="4699000" cy="4312920"/>
        </p:xfrm>
        <a:graphic>
          <a:graphicData uri="http://schemas.openxmlformats.org/drawingml/2006/table">
            <a:tbl>
              <a:tblGrid>
                <a:gridCol w="3230880"/>
                <a:gridCol w="208280"/>
                <a:gridCol w="1051560"/>
                <a:gridCol w="208280"/>
              </a:tblGrid>
              <a:tr h="247015">
                <a:tc rowSpan="5">
                  <a:txBody>
                    <a:bodyPr vert="horz" anchor="t"/>
                    <a:lstStyle/>
                    <a:p>
                      <a:pPr/>
                      <a:r>
                        <a:rPr lang="en-US"/>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r>
                        <a:rPr lang="en-US"/>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r>
                        <a:rPr lang="en-US"/>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r>
                        <a:rPr lang="en-US"/>
                        <a:t/>
                      </a:r>
                    </a:p>
                  </a:txBody>
                  <a:tcPr anchor="t" marL="0" marR="0" marT="0" marB="0">
                    <a:lnL w="0" cmpd="sng">
                      <a:noFill/>
                      <a:prstDash val="solid"/>
                    </a:lnL>
                    <a:lnR w="0" cmpd="sng">
                      <a:noFill/>
                      <a:prstDash val="solid"/>
                    </a:lnR>
                    <a:lnT w="0" cmpd="sng">
                      <a:noFill/>
                      <a:prstDash val="solid"/>
                    </a:lnT>
                    <a:lnB w="0" cmpd="sng">
                      <a:noFill/>
                      <a:prstDash val="solid"/>
                    </a:lnB>
                  </a:tcPr>
                </a:tc>
              </a:tr>
              <a:tr h="3178810">
                <a:tc>
                  <a:txBody>
                    <a:bodyPr vert="horz" anchor="t"/>
                    <a:lstStyle/>
                    <a:p>
                      <a:pPr/>
                      <a:r>
                        <a:rPr lang="en-US"/>
                        <a:t/>
                      </a:r>
                    </a:p>
                  </a:txBody>
                  <a:tcPr anchor="t" marL="0" marR="0" marT="0" marB="0">
                    <a:lnL w="0" cmpd="sng">
                      <a:noFill/>
                      <a:prstDash val="solid"/>
                    </a:lnL>
                    <a:lnR w="0" cmpd="sng">
                      <a:noFill/>
                      <a:prstDash val="solid"/>
                    </a:lnR>
                    <a:lnT w="0" cmpd="sng">
                      <a:noFill/>
                      <a:prstDash val="solid"/>
                    </a:lnT>
                    <a:lnB w="0" cmpd="sng">
                      <a:noFill/>
                      <a:prstDash val="solid"/>
                    </a:lnB>
                  </a:tcPr>
                </a:tc>
                <a:tc gridSpan="3">
                  <a:txBody>
                    <a:bodyPr vert="horz" anchor="t"/>
                    <a:lstStyle/>
                    <a:p>
                      <a:pPr marL="0" marR="0" indent="0" algn="ctr">
                        <a:lnSpc>
                          <a:spcPts val="1200"/>
                        </a:lnSpc>
                        <a:spcBef>
                          <a:spcPts val="0"/>
                        </a:spcBef>
                        <a:spcAft>
                          <a:spcPts val="0"/>
                        </a:spcAft>
                      </a:pPr>
                      <a:r>
                        <a:rPr lang="en-US" sz="1200" b="1" spc="-65">
                          <a:solidFill>
                            <a:srgbClr val="000000"/>
                          </a:solidFill>
                          <a:latin typeface="Garamond" pitchFamily="1" panose="02020603050405020304"/>
                        </a:rPr>
                        <a:t>Join the Guild </a:t>
                      </a:r>
                      <a:br/>
                      <a:r>
                        <a:rPr lang="en-US" sz="1200" b="1" spc="-65">
                          <a:solidFill>
                            <a:srgbClr val="000000"/>
                          </a:solidFill>
                          <a:latin typeface="Garamond" pitchFamily="1" panose="02020603050405020304"/>
                        </a:rPr>
                        <a:t>Today! </a:t>
                      </a:r>
                      <a:br/>
                      <a:r>
                        <a:rPr lang="en-US" sz="1200" spc="-65">
                          <a:solidFill>
                            <a:srgbClr val="000000"/>
                          </a:solidFill>
                          <a:latin typeface="Garamond" pitchFamily="1" panose="02020603050405020304"/>
                        </a:rPr>
                        <a:t>When you join the </a:t>
                      </a:r>
                      <a:br/>
                      <a:r>
                        <a:rPr lang="en-US" sz="1200" spc="-65">
                          <a:solidFill>
                            <a:srgbClr val="000000"/>
                          </a:solidFill>
                          <a:latin typeface="Garamond" pitchFamily="1" panose="02020603050405020304"/>
                        </a:rPr>
                        <a:t>Father McGivney Guild, </a:t>
                      </a:r>
                      <a:br/>
                      <a:r>
                        <a:rPr lang="en-US" sz="1200" spc="-65">
                          <a:solidFill>
                            <a:srgbClr val="000000"/>
                          </a:solidFill>
                          <a:latin typeface="Garamond" pitchFamily="1" panose="02020603050405020304"/>
                        </a:rPr>
                        <a:t>you receive many </a:t>
                      </a:r>
                      <a:br/>
                      <a:r>
                        <a:rPr lang="en-US" sz="1200" spc="-65">
                          <a:solidFill>
                            <a:srgbClr val="000000"/>
                          </a:solidFill>
                          <a:latin typeface="Garamond" pitchFamily="1" panose="02020603050405020304"/>
                        </a:rPr>
                        <a:t>spiritual benefits. The </a:t>
                      </a:r>
                      <a:br/>
                      <a:r>
                        <a:rPr lang="en-US" sz="1200" spc="-65">
                          <a:solidFill>
                            <a:srgbClr val="000000"/>
                          </a:solidFill>
                          <a:latin typeface="Garamond" pitchFamily="1" panose="02020603050405020304"/>
                        </a:rPr>
                        <a:t>intentions of guild </a:t>
                      </a:r>
                      <a:br/>
                      <a:r>
                        <a:rPr lang="en-US" sz="1200" spc="-65">
                          <a:solidFill>
                            <a:srgbClr val="000000"/>
                          </a:solidFill>
                          <a:latin typeface="Garamond" pitchFamily="1" panose="02020603050405020304"/>
                        </a:rPr>
                        <a:t>members are included </a:t>
                      </a:r>
                      <a:br/>
                      <a:r>
                        <a:rPr lang="en-US" sz="1200" spc="-65">
                          <a:solidFill>
                            <a:srgbClr val="000000"/>
                          </a:solidFill>
                          <a:latin typeface="Garamond" pitchFamily="1" panose="02020603050405020304"/>
                        </a:rPr>
                        <a:t>in a weekly Mass </a:t>
                      </a:r>
                      <a:br/>
                      <a:r>
                        <a:rPr lang="en-US" sz="1200" spc="-65">
                          <a:solidFill>
                            <a:srgbClr val="000000"/>
                          </a:solidFill>
                          <a:latin typeface="Garamond" pitchFamily="1" panose="02020603050405020304"/>
                        </a:rPr>
                        <a:t>and several novenas </a:t>
                      </a:r>
                      <a:br/>
                      <a:r>
                        <a:rPr lang="en-US" sz="1200" spc="-65">
                          <a:solidFill>
                            <a:srgbClr val="000000"/>
                          </a:solidFill>
                          <a:latin typeface="Garamond" pitchFamily="1" panose="02020603050405020304"/>
                        </a:rPr>
                        <a:t>celebrated during the </a:t>
                      </a:r>
                      <a:br/>
                      <a:r>
                        <a:rPr lang="en-US" sz="1200" spc="-65">
                          <a:solidFill>
                            <a:srgbClr val="000000"/>
                          </a:solidFill>
                          <a:latin typeface="Garamond" pitchFamily="1" panose="02020603050405020304"/>
                        </a:rPr>
                        <a:t>liturgical year. Members </a:t>
                      </a:r>
                      <a:br/>
                      <a:r>
                        <a:rPr lang="en-US" sz="1200" spc="-65">
                          <a:solidFill>
                            <a:srgbClr val="000000"/>
                          </a:solidFill>
                          <a:latin typeface="Garamond" pitchFamily="1" panose="02020603050405020304"/>
                        </a:rPr>
                        <a:t>also receive prayer cards </a:t>
                      </a:r>
                      <a:br/>
                      <a:r>
                        <a:rPr lang="en-US" sz="1200" spc="-65">
                          <a:solidFill>
                            <a:srgbClr val="000000"/>
                          </a:solidFill>
                          <a:latin typeface="Garamond" pitchFamily="1" panose="02020603050405020304"/>
                        </a:rPr>
                        <a:t>and the bimonthly guild </a:t>
                      </a:r>
                      <a:br/>
                      <a:r>
                        <a:rPr lang="en-US" sz="1200" spc="-65">
                          <a:solidFill>
                            <a:srgbClr val="000000"/>
                          </a:solidFill>
                          <a:latin typeface="Garamond" pitchFamily="1" panose="02020603050405020304"/>
                        </a:rPr>
                        <a:t>newsletter. Membership </a:t>
                      </a:r>
                      <a:br/>
                      <a:r>
                        <a:rPr lang="en-US" sz="1200" spc="-65">
                          <a:solidFill>
                            <a:srgbClr val="000000"/>
                          </a:solidFill>
                          <a:latin typeface="Garamond" pitchFamily="1" panose="02020603050405020304"/>
                        </a:rPr>
                        <a:t>is free and open to any </a:t>
                      </a:r>
                      <a:br/>
                      <a:r>
                        <a:rPr lang="en-US" sz="1200" spc="-65">
                          <a:solidFill>
                            <a:srgbClr val="000000"/>
                          </a:solidFill>
                          <a:latin typeface="Garamond" pitchFamily="1" panose="02020603050405020304"/>
                        </a:rPr>
                        <a:t>person who wishes to </a:t>
                      </a:r>
                      <a:br/>
                      <a:r>
                        <a:rPr lang="en-US" sz="1200" spc="-65">
                          <a:solidFill>
                            <a:srgbClr val="000000"/>
                          </a:solidFill>
                          <a:latin typeface="Garamond" pitchFamily="1" panose="02020603050405020304"/>
                        </a:rPr>
                        <a:t>enhance his or her </a:t>
                      </a:r>
                      <a:br/>
                      <a:r>
                        <a:rPr lang="en-US" sz="1200" spc="-65">
                          <a:solidFill>
                            <a:srgbClr val="000000"/>
                          </a:solidFill>
                          <a:latin typeface="Garamond" pitchFamily="1" panose="02020603050405020304"/>
                        </a:rPr>
                        <a:t>spiritual life and </a:t>
                      </a:r>
                      <a:br/>
                      <a:r>
                        <a:rPr lang="en-US" sz="1200" spc="-65">
                          <a:solidFill>
                            <a:srgbClr val="000000"/>
                          </a:solidFill>
                          <a:latin typeface="Garamond" pitchFamily="1" panose="02020603050405020304"/>
                        </a:rPr>
                        <a:t>learn more about </a:t>
                      </a:r>
                      <a:br/>
                      <a:r>
                        <a:rPr lang="en-US" sz="1200" spc="-65">
                          <a:solidFill>
                            <a:srgbClr val="000000"/>
                          </a:solidFill>
                          <a:latin typeface="Garamond" pitchFamily="1" panose="02020603050405020304"/>
                        </a:rPr>
                        <a:t>Father McGivney. </a:t>
                      </a:r>
                    </a:p>
                  </a:txBody>
                  <a:tcPr anchor="t" marL="0" marR="0" marT="0" marB="0">
                    <a:lnL w="0" cmpd="sng">
                      <a:noFill/>
                      <a:prstDash val="solid"/>
                    </a:lnL>
                    <a:lnR w="0" cmpd="sng">
                      <a:noFill/>
                      <a:prstDash val="solid"/>
                    </a:lnR>
                    <a:lnT w="0" cmpd="sng">
                      <a:noFill/>
                      <a:prstDash val="solid"/>
                    </a:lnT>
                    <a:lnB w="0" cmpd="sng">
                      <a:noFill/>
                      <a:prstDash val="solid"/>
                    </a:lnB>
                    <a:solidFill>
                      <a:srgbClr val="D5A79F"/>
                    </a:solidFill>
                  </a:tcPr>
                </a:tc>
                <a:tc>
                  <a:txBody>
                    <a:bodyPr vert="horz" anchor="t"/>
                    <a:lstStyle/>
                    <a:p>
                      <a:pPr/>
                      <a:r>
                        <a:rPr lang="en-US"/>
                        <a:t/>
                      </a:r>
                    </a:p>
                  </a:txBody>
                  <a:tcPr/>
                </a:tc>
                <a:tc>
                  <a:txBody>
                    <a:bodyPr vert="horz" anchor="t"/>
                    <a:lstStyle/>
                    <a:p>
                      <a:pPr/>
                      <a:r>
                        <a:rPr lang="en-US"/>
                        <a:t/>
                      </a:r>
                    </a:p>
                  </a:txBody>
                  <a:tcPr/>
                </a:tc>
              </a:tr>
              <a:tr h="192405">
                <a:tc>
                  <a:txBody>
                    <a:bodyPr vert="horz" anchor="t"/>
                    <a:lstStyle/>
                    <a:p>
                      <a:pPr/>
                      <a:r>
                        <a:rPr lang="en-US"/>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r>
                        <a:rPr lang="en-US"/>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r>
                        <a:rPr lang="en-US"/>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r>
                        <a:rPr lang="en-US"/>
                        <a:t/>
                      </a:r>
                    </a:p>
                  </a:txBody>
                  <a:tcPr anchor="t" marL="0" marR="0" marT="0" marB="0">
                    <a:lnL w="0" cmpd="sng">
                      <a:noFill/>
                      <a:prstDash val="solid"/>
                    </a:lnL>
                    <a:lnR w="0" cmpd="sng">
                      <a:noFill/>
                      <a:prstDash val="solid"/>
                    </a:lnR>
                    <a:lnT w="0" cmpd="sng">
                      <a:noFill/>
                      <a:prstDash val="solid"/>
                    </a:lnT>
                    <a:lnB w="0" cmpd="sng">
                      <a:noFill/>
                      <a:prstDash val="solid"/>
                    </a:lnB>
                  </a:tcPr>
                </a:tc>
              </a:tr>
              <a:tr h="267970">
                <a:tc>
                  <a:txBody>
                    <a:bodyPr vert="horz" anchor="t"/>
                    <a:lstStyle/>
                    <a:p>
                      <a:pPr/>
                      <a:r>
                        <a:rPr lang="en-US"/>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r>
                        <a:rPr lang="en-US"/>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marL="0" marR="0" indent="0" algn="l">
                        <a:lnSpc>
                          <a:spcPts val="1000"/>
                        </a:lnSpc>
                        <a:spcBef>
                          <a:spcPts val="0"/>
                        </a:spcBef>
                        <a:spcAft>
                          <a:spcPts val="0"/>
                        </a:spcAft>
                      </a:pPr>
                      <a:r>
                        <a:rPr lang="en-US" sz="1200" b="1" spc="-105">
                          <a:solidFill>
                            <a:srgbClr val="000000"/>
                          </a:solidFill>
                          <a:latin typeface="Garamond" pitchFamily="1" panose="02020603050405020304"/>
                        </a:rPr>
                        <a:t>To join, visit </a:t>
                      </a:r>
                      <a:r>
                        <a:rPr lang="en-US" sz="1200" b="1" u="sng" spc="-105">
                          <a:solidFill>
                            <a:srgbClr val="0000FF"/>
                          </a:solidFill>
                          <a:latin typeface="Garamond" pitchFamily="1" panose="02020603050405020304"/>
                        </a:rPr>
                        <a:t>fathermcgivney.org</a:t>
                      </a:r>
                      <a:r>
                        <a:rPr lang="en-US" sz="1200" b="1" spc="-105">
                          <a:solidFill>
                            <a:srgbClr val="000000"/>
                          </a:solidFill>
                          <a:latin typeface="Garamond" pitchFamily="1" panose="02020603050405020304"/>
                        </a:rPr>
                        <a:t>. </a:t>
                      </a:r>
                    </a:p>
                  </a:txBody>
                  <a:tcPr anchor="t" marL="0" marR="0" marT="0" marB="0">
                    <a:lnL w="0" cmpd="sng">
                      <a:noFill/>
                      <a:prstDash val="solid"/>
                    </a:lnL>
                    <a:lnR w="0" cmpd="sng">
                      <a:noFill/>
                      <a:prstDash val="solid"/>
                    </a:lnR>
                    <a:lnT w="0" cmpd="sng">
                      <a:noFill/>
                      <a:prstDash val="solid"/>
                    </a:lnT>
                    <a:lnB w="0" cmpd="sng">
                      <a:noFill/>
                      <a:prstDash val="solid"/>
                    </a:lnB>
                    <a:solidFill>
                      <a:srgbClr val="D5A79F"/>
                    </a:solidFill>
                  </a:tcPr>
                </a:tc>
                <a:tc>
                  <a:txBody>
                    <a:bodyPr vert="horz" anchor="t"/>
                    <a:lstStyle/>
                    <a:p>
                      <a:pPr/>
                      <a:r>
                        <a:rPr lang="en-US"/>
                        <a:t/>
                      </a:r>
                    </a:p>
                  </a:txBody>
                  <a:tcPr anchor="t" marL="0" marR="0" marT="0" marB="0">
                    <a:lnL w="0" cmpd="sng">
                      <a:noFill/>
                      <a:prstDash val="solid"/>
                    </a:lnL>
                    <a:lnR w="0" cmpd="sng">
                      <a:noFill/>
                      <a:prstDash val="solid"/>
                    </a:lnR>
                    <a:lnT w="0" cmpd="sng">
                      <a:noFill/>
                      <a:prstDash val="solid"/>
                    </a:lnT>
                    <a:lnB w="0" cmpd="sng">
                      <a:noFill/>
                      <a:prstDash val="solid"/>
                    </a:lnB>
                  </a:tcPr>
                </a:tc>
              </a:tr>
              <a:tr h="426720">
                <a:tc>
                  <a:txBody>
                    <a:bodyPr vert="horz" anchor="t"/>
                    <a:lstStyle/>
                    <a:p>
                      <a:pPr/>
                      <a:r>
                        <a:rPr lang="en-US"/>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r>
                        <a:rPr lang="en-US"/>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r>
                        <a:rPr lang="en-US"/>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r>
                        <a:rPr lang="en-US"/>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
        <p:nvSpPr>
          <p:cNvPr id="16" name=""/>
          <p:cNvSpPr/>
          <p:nvPr>
            <p:ph type="body" idx="10"/>
          </p:nvPr>
        </p:nvSpPr>
        <p:spPr>
          <a:xfrm>
            <a:off x="1661795" y="3474720"/>
            <a:ext cx="2824480" cy="853440"/>
          </a:xfrm>
          <a:prstGeom prst="rect">
            <a:avLst/>
          </a:prstGeom>
          <a:solidFill>
            <a:srgbClr val="974646"/>
          </a:solidFill>
          <a:ln w="3175" cmpd="sng">
            <a:solidFill>
              <a:srgbClr val="974646"/>
            </a:solidFill>
            <a:prstDash val="solid"/>
          </a:ln>
        </p:spPr>
        <p:txBody>
          <a:bodyPr vert="horz" lIns="0" tIns="111760" rIns="0" bIns="0" anchor="t"/>
          <a:lstStyle/>
          <a:p>
            <a:pPr marL="45720" marR="45720" indent="0" algn="just">
              <a:lnSpc>
                <a:spcPts val="1000"/>
              </a:lnSpc>
              <a:spcAft>
                <a:spcPts val="0"/>
              </a:spcAft>
            </a:pPr>
            <a:r>
              <a:rPr lang="en-US" sz="1000" i="1" spc="50">
                <a:solidFill>
                  <a:srgbClr val="FFFFFF"/>
                </a:solidFill>
                <a:latin typeface="Garamond" pitchFamily="1" panose="02020603050405020304"/>
              </a:rPr>
              <a:t>"His special vocation was to develop Catholic manhood, to bind into one conspicuous solidarity all the elements that make for strength of character." </a:t>
            </a:r>
          </a:p>
          <a:p>
            <a:pPr marL="0" marR="45720" indent="0" algn="r">
              <a:lnSpc>
                <a:spcPts val="1000"/>
              </a:lnSpc>
              <a:spcBef>
                <a:spcPts val="500"/>
              </a:spcBef>
              <a:spcAft>
                <a:spcPts val="1335"/>
              </a:spcAft>
            </a:pPr>
            <a:r>
              <a:rPr lang="en-US" sz="1000" i="1" spc="25">
                <a:solidFill>
                  <a:srgbClr val="000000"/>
                </a:solidFill>
                <a:latin typeface="Garamond" pitchFamily="1" panose="02020603050405020304"/>
              </a:rPr>
              <a:t>-</a:t>
            </a:r>
            <a:r>
              <a:rPr lang="en-US" sz="900" i="1" spc="25">
                <a:solidFill>
                  <a:srgbClr val="FFFFFF"/>
                </a:solidFill>
                <a:latin typeface="Garamond" pitchFamily="1" panose="02020603050405020304"/>
              </a:rPr>
              <a:t> Father Joseph Gordian Daley </a:t>
            </a:r>
          </a:p>
        </p:txBody>
      </p:sp>
      <p:cxnSp>
        <p:nvCxnSpPr>
          <p:cNvPr id="17" name=""/>
          <p:cNvCxnSpPr/>
          <p:nvPr/>
        </p:nvCxnSpPr>
        <p:spPr>
          <a:xfrm>
            <a:off x="0" y="438785"/>
            <a:ext cx="9462135" cy="0"/>
          </a:xfrm>
          <a:prstGeom prst="line">
            <a:avLst/>
          </a:prstGeom>
          <a:ln w="8890" cmpd="sng">
            <a:solidFill>
              <a:srgbClr val="763F42"/>
            </a:solidFill>
          </a:ln>
        </p:spPr>
      </p:cxnSp>
    </p:spTree>
  </p:cSld>
  <p:clrMapOvr>
    <a:masterClrMapping/>
  </p:clrMapOvr>
</p:sld>
</file>

<file path=ppt/slides/slide6.xml><?xml version="1.0" encoding="utf-8"?>
<p:sld xmlns:p="http://schemas.openxmlformats.org/presentationml/2006/main" xmlns:r="http://schemas.openxmlformats.org/officeDocument/2006/relationships" xmlns:a="http://schemas.openxmlformats.org/drawingml/2006/main" xmlns:dc="http://purl.org/dc/elements/1.1/" xmlns:cp="http://schemas.openxmlformats.org/package/2006/metadata/core-properties">
  <p:cSld>
    <p:bg>
      <p:bgPr>
        <a:solidFill>
          <a:schemeClr val="bg1">
            <a:alpha val="100000"/>
          </a:schemeClr>
        </a:solidFill>
      </p:bgPr>
    </p:bg>
    <p:spTree>
      <p:nvGrpSpPr>
        <p:cNvPr id="1" name=""/>
        <p:cNvGrpSpPr/>
        <p:nvPr/>
      </p:nvGrpSpPr>
      <p:grpSpPr>
        <a:xfrm>
          <a:off x="0" y="0"/>
          <a:ext cx="0" cy="0"/>
          <a:chOff x="0" y="0"/>
          <a:chExt cx="0" cy="0"/>
        </a:xfrm>
      </p:grpSpPr>
      <p:pic>
        <p:nvPicPr>
          <p:cNvPr id="8" name=""/>
          <p:cNvPicPr/>
          <p:nvPr/>
        </p:nvPicPr>
        <p:blipFill>
          <a:blip r:embed="prId9"/>
          <a:stretch>
            <a:fillRect/>
          </a:stretch>
        </p:blipFill>
        <p:spPr>
          <a:xfrm>
            <a:off x="6973570" y="457200"/>
            <a:ext cx="2868295" cy="4797425"/>
          </a:xfrm>
          <a:prstGeom prst="rect">
            <a:avLst/>
          </a:prstGeom>
        </p:spPr>
      </p:pic>
      <p:pic>
        <p:nvPicPr>
          <p:cNvPr id="11" name=""/>
          <p:cNvPicPr/>
          <p:nvPr/>
        </p:nvPicPr>
        <p:blipFill>
          <a:blip r:embed="prId10"/>
          <a:stretch>
            <a:fillRect/>
          </a:stretch>
        </p:blipFill>
        <p:spPr>
          <a:xfrm>
            <a:off x="85090" y="3206750"/>
            <a:ext cx="3218815" cy="4169410"/>
          </a:xfrm>
          <a:prstGeom prst="rect">
            <a:avLst/>
          </a:prstGeom>
        </p:spPr>
      </p:pic>
      <p:sp>
        <p:nvSpPr>
          <p:cNvPr id="2" name=""/>
          <p:cNvSpPr/>
          <p:nvPr>
            <p:ph type="body" idx="10"/>
          </p:nvPr>
        </p:nvSpPr>
        <p:spPr>
          <a:xfrm>
            <a:off x="0" y="0"/>
            <a:ext cx="9829800" cy="433070"/>
          </a:xfrm>
          <a:prstGeom prst="rect">
            <a:avLst/>
          </a:prstGeom>
          <a:solidFill>
            <a:srgbClr val="313B32"/>
          </a:solidFill>
          <a:ln w="0" cmpd="sng">
            <a:noFill/>
            <a:prstDash val="solid"/>
          </a:ln>
        </p:spPr>
        <p:txBody>
          <a:bodyPr vert="horz" lIns="0" tIns="0" rIns="0" bIns="0" anchor="t">
            <a:normAutofit fontScale="85000"/>
          </a:bodyPr>
          <a:lstStyle/>
          <a:p>
            <a:pPr marL="91440" marR="0" indent="0" algn="l">
              <a:lnSpc>
                <a:spcPts val="3000"/>
              </a:lnSpc>
              <a:spcAft>
                <a:spcPts val="335"/>
              </a:spcAft>
            </a:pPr>
            <a:r>
              <a:rPr lang="en-US" sz="3000" b="1" spc="245">
                <a:solidFill>
                  <a:srgbClr val="FFFFFF"/>
                </a:solidFill>
                <a:latin typeface="Garamond" pitchFamily="1" panose="02020603050405020304"/>
              </a:rPr>
              <a:t>Strengthening Catholic Families </a:t>
            </a:r>
          </a:p>
        </p:txBody>
      </p:sp>
      <p:sp>
        <p:nvSpPr>
          <p:cNvPr id="3" name=""/>
          <p:cNvSpPr/>
          <p:nvPr>
            <p:ph type="body" idx="10"/>
          </p:nvPr>
        </p:nvSpPr>
        <p:spPr>
          <a:xfrm>
            <a:off x="5401310" y="4251960"/>
            <a:ext cx="1490345" cy="1155065"/>
          </a:xfrm>
          <a:prstGeom prst="rect">
            <a:avLst/>
          </a:prstGeom>
          <a:solidFill>
            <a:srgbClr val="DFE0DF"/>
          </a:solidFill>
          <a:ln w="0" cmpd="sng">
            <a:noFill/>
            <a:prstDash val="solid"/>
          </a:ln>
        </p:spPr>
        <p:txBody>
          <a:bodyPr vert="horz" lIns="0" tIns="0" rIns="0" bIns="0" anchor="t"/>
          <a:lstStyle/>
          <a:p>
            <a:pPr marL="0" marR="0" indent="0" algn="l">
              <a:lnSpc>
                <a:spcPts val="1100"/>
              </a:lnSpc>
              <a:spcAft>
                <a:spcPts val="0"/>
              </a:spcAft>
            </a:pPr>
            <a:r>
              <a:rPr lang="en-US" sz="950" b="1" i="1" spc="-20">
                <a:solidFill>
                  <a:srgbClr val="000000"/>
                </a:solidFill>
                <a:latin typeface="Bookman Old Style" pitchFamily="1" panose="02020603050405020304"/>
              </a:rPr>
              <a:t>A Family Prayer </a:t>
            </a:r>
          </a:p>
          <a:p>
            <a:pPr marL="0" marR="0" indent="0" algn="l">
              <a:lnSpc>
                <a:spcPts val="1100"/>
              </a:lnSpc>
              <a:spcBef>
                <a:spcPts val="475"/>
              </a:spcBef>
              <a:spcAft>
                <a:spcPts val="0"/>
              </a:spcAft>
            </a:pPr>
            <a:r>
              <a:rPr lang="en-US" sz="950" i="1" spc="-40">
                <a:solidFill>
                  <a:srgbClr val="000000"/>
                </a:solidFill>
                <a:latin typeface="Bookman Old Style" pitchFamily="1" panose="02020603050405020304"/>
              </a:rPr>
              <a:t>Heavenly Father, thank you </a:t>
            </a:r>
            <a:r>
              <a:rPr lang="en-US" sz="950" i="1" spc="-40">
                <a:solidFill>
                  <a:srgbClr val="000000"/>
                </a:solidFill>
                <a:latin typeface="Bookman Old Style" pitchFamily="1" panose="02020603050405020304"/>
              </a:rPr>
              <a:t>for the gift of our family. </a:t>
            </a:r>
            <a:r>
              <a:rPr lang="en-US" sz="950" i="1" spc="-40">
                <a:solidFill>
                  <a:srgbClr val="000000"/>
                </a:solidFill>
                <a:latin typeface="Bookman Old Style" pitchFamily="1" panose="02020603050405020304"/>
              </a:rPr>
              <a:t>Enlighten our hearts and </a:t>
            </a:r>
            <a:r>
              <a:rPr lang="en-US" sz="950" i="1" spc="-40">
                <a:solidFill>
                  <a:srgbClr val="000000"/>
                </a:solidFill>
                <a:latin typeface="Bookman Old Style" pitchFamily="1" panose="02020603050405020304"/>
              </a:rPr>
              <a:t>minds that we may live </a:t>
            </a:r>
            <a:r>
              <a:rPr lang="en-US" sz="950" i="1" spc="-40">
                <a:solidFill>
                  <a:srgbClr val="000000"/>
                </a:solidFill>
                <a:latin typeface="Bookman Old Style" pitchFamily="1" panose="02020603050405020304"/>
              </a:rPr>
              <a:t>more fully this vocation to </a:t>
            </a:r>
            <a:r>
              <a:rPr lang="en-US" sz="950" i="1" spc="-40">
                <a:solidFill>
                  <a:srgbClr val="000000"/>
                </a:solidFill>
                <a:latin typeface="Bookman Old Style" pitchFamily="1" panose="02020603050405020304"/>
              </a:rPr>
              <a:t>love. </a:t>
            </a:r>
          </a:p>
        </p:txBody>
      </p:sp>
      <p:sp>
        <p:nvSpPr>
          <p:cNvPr id="4" name=""/>
          <p:cNvSpPr/>
          <p:nvPr>
            <p:ph type="body" idx="10"/>
          </p:nvPr>
        </p:nvSpPr>
        <p:spPr>
          <a:xfrm>
            <a:off x="5401310" y="5407025"/>
            <a:ext cx="4440555" cy="1414145"/>
          </a:xfrm>
          <a:prstGeom prst="rect">
            <a:avLst/>
          </a:prstGeom>
          <a:solidFill>
            <a:srgbClr val="DFE0DF"/>
          </a:solidFill>
          <a:ln w="0" cmpd="sng">
            <a:noFill/>
            <a:prstDash val="solid"/>
          </a:ln>
        </p:spPr>
        <p:txBody>
          <a:bodyPr vert="horz" lIns="0" tIns="3175" rIns="0" bIns="0" anchor="t"/>
          <a:lstStyle/>
          <a:p>
            <a:pPr marL="0" marR="0" indent="0" algn="just">
              <a:lnSpc>
                <a:spcPts val="1100"/>
              </a:lnSpc>
              <a:spcAft>
                <a:spcPts val="0"/>
              </a:spcAft>
            </a:pPr>
            <a:r>
              <a:rPr lang="en-US" sz="950" i="1" spc="-45">
                <a:solidFill>
                  <a:srgbClr val="000000"/>
                </a:solidFill>
                <a:latin typeface="Bookman Old Style" pitchFamily="1" panose="02020603050405020304"/>
              </a:rPr>
              <a:t>In our daily life and work, may we reflect the self-giving love which you, 0 Father, </a:t>
            </a:r>
            <a:r>
              <a:rPr lang="en-US" sz="950" i="1" spc="-45">
                <a:solidFill>
                  <a:srgbClr val="000000"/>
                </a:solidFill>
                <a:latin typeface="Bookman Old Style" pitchFamily="1" panose="02020603050405020304"/>
              </a:rPr>
              <a:t>eternally show with your Son and Holy Spirit. Let your love be evident in the peace </a:t>
            </a:r>
            <a:r>
              <a:rPr lang="en-US" sz="950" i="1" spc="-45">
                <a:solidFill>
                  <a:srgbClr val="000000"/>
                </a:solidFill>
                <a:latin typeface="Bookman Old Style" pitchFamily="1" panose="02020603050405020304"/>
              </a:rPr>
              <a:t>that reigns in our home and in the faith we process and live. May our family alway </a:t>
            </a:r>
            <a:r>
              <a:rPr lang="en-US" sz="950" i="1" spc="-45">
                <a:solidFill>
                  <a:srgbClr val="000000"/>
                </a:solidFill>
                <a:latin typeface="Bookman Old Style" pitchFamily="1" panose="02020603050405020304"/>
              </a:rPr>
              <a:t>be a place of generosity, understanding, forgiveness and joy. </a:t>
            </a:r>
          </a:p>
          <a:p>
            <a:pPr marL="0" marR="0" indent="0" algn="l">
              <a:lnSpc>
                <a:spcPts val="1100"/>
              </a:lnSpc>
              <a:spcBef>
                <a:spcPts val="525"/>
              </a:spcBef>
              <a:spcAft>
                <a:spcPts val="0"/>
              </a:spcAft>
            </a:pPr>
            <a:r>
              <a:rPr lang="en-US" sz="950" i="1" spc="-40">
                <a:solidFill>
                  <a:srgbClr val="000000"/>
                </a:solidFill>
                <a:latin typeface="Bookman Old Style" pitchFamily="1" panose="02020603050405020304"/>
              </a:rPr>
              <a:t>Kindly give us the wisdom and courage to be witnesses to your eternal design for ti </a:t>
            </a:r>
            <a:r>
              <a:rPr lang="en-US" sz="950" i="1" spc="-40">
                <a:solidFill>
                  <a:srgbClr val="000000"/>
                </a:solidFill>
                <a:latin typeface="Bookman Old Style" pitchFamily="1" panose="02020603050405020304"/>
              </a:rPr>
              <a:t>family</a:t>
            </a:r>
            <a:r>
              <a:rPr lang="en-US" sz="950" i="1" baseline="-25000" spc="-40">
                <a:solidFill>
                  <a:srgbClr val="000000"/>
                </a:solidFill>
                <a:latin typeface="Bookman Old Style" pitchFamily="1" panose="02020603050405020304"/>
              </a:rPr>
              <a:t>;</a:t>
            </a:r>
            <a:r>
              <a:rPr lang="en-US" sz="950" i="1" spc="-40">
                <a:solidFill>
                  <a:srgbClr val="000000"/>
                </a:solidFill>
                <a:latin typeface="Bookman Old Style" pitchFamily="1" panose="02020603050405020304"/>
              </a:rPr>
              <a:t> and grant that the Holy Family of Nazareth may always guide our path to </a:t>
            </a:r>
            <a:r>
              <a:rPr lang="en-US" sz="950" i="1" spc="-40">
                <a:solidFill>
                  <a:srgbClr val="000000"/>
                </a:solidFill>
                <a:latin typeface="Bookman Old Style" pitchFamily="1" panose="02020603050405020304"/>
              </a:rPr>
              <a:t>holiness as a family. </a:t>
            </a:r>
          </a:p>
          <a:p>
            <a:pPr marL="0" marR="0" indent="0" algn="just">
              <a:lnSpc>
                <a:spcPts val="1100"/>
              </a:lnSpc>
              <a:spcBef>
                <a:spcPts val="535"/>
              </a:spcBef>
              <a:spcAft>
                <a:spcPts val="0"/>
              </a:spcAft>
            </a:pPr>
            <a:r>
              <a:rPr lang="en-US" sz="950" i="1" spc="0">
                <a:solidFill>
                  <a:srgbClr val="000000"/>
                </a:solidFill>
                <a:latin typeface="Bookman Old Style" pitchFamily="1" panose="02020603050405020304"/>
              </a:rPr>
              <a:t>We ask this through our Lord Jesus Christ, your Son, who lives and reigns with you </a:t>
            </a:r>
            <a:r>
              <a:rPr lang="en-US" sz="950" i="1" spc="0">
                <a:solidFill>
                  <a:srgbClr val="000000"/>
                </a:solidFill>
                <a:latin typeface="Bookman Old Style" pitchFamily="1" panose="02020603050405020304"/>
              </a:rPr>
              <a:t>in the unity of the Holy Spirit, one God forever and ever. </a:t>
            </a:r>
          </a:p>
        </p:txBody>
      </p:sp>
      <p:sp>
        <p:nvSpPr>
          <p:cNvPr id="5" name=""/>
          <p:cNvSpPr/>
          <p:nvPr>
            <p:ph type="body" idx="10"/>
          </p:nvPr>
        </p:nvSpPr>
        <p:spPr>
          <a:xfrm>
            <a:off x="9570720" y="7019290"/>
            <a:ext cx="271145" cy="88900"/>
          </a:xfrm>
          <a:prstGeom prst="rect">
            <a:avLst/>
          </a:prstGeom>
          <a:solidFill>
            <a:srgbClr val="DFE0DF"/>
          </a:solidFill>
          <a:ln w="0" cmpd="sng">
            <a:noFill/>
            <a:prstDash val="solid"/>
          </a:ln>
        </p:spPr>
        <p:txBody>
          <a:bodyPr vert="horz" lIns="0" tIns="0" rIns="0" bIns="0" anchor="t"/>
          <a:lstStyle/>
          <a:p>
            <a:pPr marL="0" marR="0" indent="0" algn="l">
              <a:lnSpc>
                <a:spcPts val="700"/>
              </a:lnSpc>
              <a:spcAft>
                <a:spcPts val="0"/>
              </a:spcAft>
            </a:pPr>
            <a:r>
              <a:rPr lang="en-US" sz="950" i="1" spc="-80">
                <a:solidFill>
                  <a:srgbClr val="000000"/>
                </a:solidFill>
                <a:latin typeface="Bookman Old Style" pitchFamily="1" panose="02020603050405020304"/>
              </a:rPr>
              <a:t>Ame; </a:t>
            </a:r>
          </a:p>
        </p:txBody>
      </p:sp>
      <p:sp>
        <p:nvSpPr>
          <p:cNvPr id="6" name=""/>
          <p:cNvSpPr/>
          <p:nvPr>
            <p:ph type="body" idx="10"/>
          </p:nvPr>
        </p:nvSpPr>
        <p:spPr>
          <a:xfrm>
            <a:off x="5303520" y="814070"/>
            <a:ext cx="1593850" cy="1688465"/>
          </a:xfrm>
          <a:prstGeom prst="rect">
            <a:avLst/>
          </a:prstGeom>
          <a:noFill/>
          <a:ln w="0" cmpd="sng">
            <a:noFill/>
            <a:prstDash val="solid"/>
          </a:ln>
        </p:spPr>
        <p:txBody>
          <a:bodyPr vert="horz" lIns="0" tIns="23495" rIns="0" bIns="0" anchor="t"/>
          <a:lstStyle/>
          <a:p>
            <a:pPr marL="0" marR="0" indent="0" algn="l">
              <a:lnSpc>
                <a:spcPts val="1100"/>
              </a:lnSpc>
              <a:spcAft>
                <a:spcPts val="0"/>
              </a:spcAft>
            </a:pPr>
            <a:r>
              <a:rPr lang="en-US" sz="1200" b="1" spc="0">
                <a:solidFill>
                  <a:srgbClr val="000000"/>
                </a:solidFill>
                <a:latin typeface="Garamond" pitchFamily="1" panose="02020603050405020304"/>
              </a:rPr>
              <a:t>Building the </a:t>
            </a:r>
            <a:r>
              <a:rPr lang="en-US" sz="1200" spc="0">
                <a:solidFill>
                  <a:srgbClr val="000000"/>
                </a:solidFill>
                <a:latin typeface="Garamond" pitchFamily="1" panose="02020603050405020304"/>
              </a:rPr>
              <a:t>Domestic </a:t>
            </a:r>
            <a:r>
              <a:rPr lang="en-US" sz="1200" b="1" spc="0">
                <a:solidFill>
                  <a:srgbClr val="000000"/>
                </a:solidFill>
                <a:latin typeface="Garamond" pitchFamily="1" panose="02020603050405020304"/>
              </a:rPr>
              <a:t>Church </a:t>
            </a:r>
          </a:p>
          <a:p>
            <a:pPr marL="0" marR="0" indent="0" algn="l">
              <a:lnSpc>
                <a:spcPts val="1100"/>
              </a:lnSpc>
              <a:spcBef>
                <a:spcPts val="490"/>
              </a:spcBef>
              <a:spcAft>
                <a:spcPts val="0"/>
              </a:spcAft>
            </a:pPr>
            <a:r>
              <a:rPr lang="en-US" sz="1200" spc="-10">
                <a:solidFill>
                  <a:srgbClr val="000000"/>
                </a:solidFill>
                <a:latin typeface="Garamond" pitchFamily="1" panose="02020603050405020304"/>
              </a:rPr>
              <a:t>The Building the Domestic Church initiative is the centerpiece of the Knights of Columbus' continued efforts to strengthen family life. The program emphasizes prayer, reflection, catechesis and works of charity. </a:t>
            </a:r>
          </a:p>
        </p:txBody>
      </p:sp>
      <p:sp>
        <p:nvSpPr>
          <p:cNvPr id="9" name=""/>
          <p:cNvSpPr/>
          <p:nvPr>
            <p:ph type="body" idx="10"/>
          </p:nvPr>
        </p:nvSpPr>
        <p:spPr>
          <a:xfrm>
            <a:off x="85090" y="457200"/>
            <a:ext cx="4800600" cy="2654935"/>
          </a:xfrm>
          <a:prstGeom prst="rect">
            <a:avLst/>
          </a:prstGeom>
          <a:noFill/>
          <a:ln w="0" cmpd="sng">
            <a:noFill/>
            <a:prstDash val="solid"/>
          </a:ln>
        </p:spPr>
        <p:txBody>
          <a:bodyPr vert="horz" lIns="0" tIns="53975" rIns="0" bIns="0" anchor="t">
            <a:normAutofit fontScale="85000"/>
          </a:bodyPr>
          <a:lstStyle/>
          <a:p>
            <a:pPr marL="0" marR="0" indent="0" algn="ctr">
              <a:lnSpc>
                <a:spcPts val="1900"/>
              </a:lnSpc>
              <a:spcAft>
                <a:spcPts val="0"/>
              </a:spcAft>
            </a:pPr>
            <a:r>
              <a:rPr lang="en-US" sz="1850" b="1" spc="65">
                <a:solidFill>
                  <a:srgbClr val="000000"/>
                </a:solidFill>
                <a:latin typeface="Garamond" pitchFamily="1" panose="02020603050405020304"/>
              </a:rPr>
              <a:t>A Family of Families </a:t>
            </a:r>
          </a:p>
          <a:p>
            <a:pPr marL="0" marR="0" indent="0" algn="ctr">
              <a:lnSpc>
                <a:spcPts val="1100"/>
              </a:lnSpc>
              <a:spcBef>
                <a:spcPts val="465"/>
              </a:spcBef>
              <a:spcAft>
                <a:spcPts val="0"/>
              </a:spcAft>
            </a:pPr>
            <a:r>
              <a:rPr lang="en-US" sz="1200" spc="0">
                <a:solidFill>
                  <a:srgbClr val="000000"/>
                </a:solidFill>
                <a:latin typeface="Garamond" pitchFamily="1" panose="02020603050405020304"/>
              </a:rPr>
              <a:t>T</a:t>
            </a:r>
            <a:r>
              <a:rPr lang="en-US" sz="1200" spc="0">
                <a:solidFill>
                  <a:srgbClr val="000000"/>
                </a:solidFill>
                <a:latin typeface="Garamond" pitchFamily="1" panose="02020603050405020304"/>
              </a:rPr>
              <a:t>he Knights of Columbus was founded to strengthen and protect Catholic </a:t>
            </a:r>
            <a:br/>
            <a:r>
              <a:rPr lang="en-US" sz="1200" spc="0">
                <a:solidFill>
                  <a:srgbClr val="000000"/>
                </a:solidFill>
                <a:latin typeface="Garamond" pitchFamily="1" panose="02020603050405020304"/>
              </a:rPr>
              <a:t>family life, and does so by providing spiritual catechesis, moral support and </a:t>
            </a:r>
            <a:br/>
            <a:r>
              <a:rPr lang="en-US" sz="1200" spc="0">
                <a:solidFill>
                  <a:srgbClr val="000000"/>
                </a:solidFill>
                <a:latin typeface="Garamond" pitchFamily="1" panose="02020603050405020304"/>
              </a:rPr>
              <a:t>financial assistance. </a:t>
            </a:r>
          </a:p>
          <a:p>
            <a:pPr marL="0" marR="0" indent="0" algn="l">
              <a:lnSpc>
                <a:spcPts val="1300"/>
              </a:lnSpc>
              <a:spcBef>
                <a:spcPts val="400"/>
              </a:spcBef>
              <a:spcAft>
                <a:spcPts val="0"/>
              </a:spcAft>
            </a:pPr>
            <a:r>
              <a:rPr lang="en-US" sz="1200" b="1" spc="-10">
                <a:solidFill>
                  <a:srgbClr val="000000"/>
                </a:solidFill>
                <a:latin typeface="Garamond" pitchFamily="1" panose="02020603050405020304"/>
              </a:rPr>
              <a:t>Founded for Families </a:t>
            </a:r>
          </a:p>
          <a:p>
            <a:pPr marL="0" marR="91440" indent="0" algn="l">
              <a:lnSpc>
                <a:spcPts val="1100"/>
              </a:lnSpc>
              <a:spcBef>
                <a:spcPts val="465"/>
              </a:spcBef>
              <a:spcAft>
                <a:spcPts val="0"/>
              </a:spcAft>
            </a:pPr>
            <a:r>
              <a:rPr lang="en-US" sz="1200" spc="0">
                <a:solidFill>
                  <a:srgbClr val="000000"/>
                </a:solidFill>
                <a:latin typeface="Garamond" pitchFamily="1" panose="02020603050405020304"/>
              </a:rPr>
              <a:t>When a man joins the Knights of Columbus, his entire family benefits. Membership provides families with spiritual, civic and social programs based in their parishes and communities. </a:t>
            </a:r>
          </a:p>
          <a:p>
            <a:pPr marL="0" marR="0" indent="0" algn="l">
              <a:lnSpc>
                <a:spcPts val="1300"/>
              </a:lnSpc>
              <a:spcBef>
                <a:spcPts val="390"/>
              </a:spcBef>
              <a:spcAft>
                <a:spcPts val="0"/>
              </a:spcAft>
            </a:pPr>
            <a:r>
              <a:rPr lang="en-US" sz="1200" b="1" spc="0">
                <a:solidFill>
                  <a:srgbClr val="000000"/>
                </a:solidFill>
                <a:latin typeface="Garamond" pitchFamily="1" panose="02020603050405020304"/>
              </a:rPr>
              <a:t>Protecting Catholic Families </a:t>
            </a:r>
          </a:p>
          <a:p>
            <a:pPr marL="0" marR="45720" indent="0" algn="l">
              <a:lnSpc>
                <a:spcPts val="1100"/>
              </a:lnSpc>
              <a:spcBef>
                <a:spcPts val="475"/>
              </a:spcBef>
              <a:spcAft>
                <a:spcPts val="0"/>
              </a:spcAft>
            </a:pPr>
            <a:r>
              <a:rPr lang="en-US" sz="1200" spc="0">
                <a:solidFill>
                  <a:srgbClr val="000000"/>
                </a:solidFill>
                <a:latin typeface="Garamond" pitchFamily="1" panose="02020603050405020304"/>
              </a:rPr>
              <a:t>Available exclusively to members and their families, the Knights of Columbus' wide range of life insurance products and annuities helps families secure their financial futures. Recognized year after year by the industry for its fiscal strength and ethical standards, Knights of Columbus Insurance also stands proud of its customer service. Every agent is a brother Knight serving fellow Knights in his own community. </a:t>
            </a:r>
          </a:p>
        </p:txBody>
      </p:sp>
      <p:sp>
        <p:nvSpPr>
          <p:cNvPr id="12" name=""/>
          <p:cNvSpPr/>
          <p:nvPr>
            <p:ph type="body" idx="10"/>
          </p:nvPr>
        </p:nvSpPr>
        <p:spPr>
          <a:xfrm>
            <a:off x="3303905" y="3112135"/>
            <a:ext cx="1581785" cy="4266565"/>
          </a:xfrm>
          <a:prstGeom prst="rect">
            <a:avLst/>
          </a:prstGeom>
          <a:noFill/>
          <a:ln w="0" cmpd="sng">
            <a:noFill/>
            <a:prstDash val="solid"/>
          </a:ln>
        </p:spPr>
        <p:txBody>
          <a:bodyPr vert="horz" lIns="0" tIns="67310" rIns="0" bIns="0" anchor="t"/>
          <a:lstStyle/>
          <a:p>
            <a:pPr marL="45720" marR="0" indent="0" algn="l">
              <a:lnSpc>
                <a:spcPts val="1100"/>
              </a:lnSpc>
              <a:spcAft>
                <a:spcPts val="0"/>
              </a:spcAft>
            </a:pPr>
            <a:r>
              <a:rPr lang="en-US" sz="1200" b="1" spc="0">
                <a:solidFill>
                  <a:srgbClr val="000000"/>
                </a:solidFill>
                <a:latin typeface="Garamond" pitchFamily="1" panose="02020603050405020304"/>
              </a:rPr>
              <a:t>A Charity Focused on Families </a:t>
            </a:r>
          </a:p>
          <a:p>
            <a:pPr marL="45720" marR="45720" indent="0" algn="l">
              <a:lnSpc>
                <a:spcPts val="1100"/>
              </a:lnSpc>
              <a:spcBef>
                <a:spcPts val="500"/>
              </a:spcBef>
              <a:spcAft>
                <a:spcPts val="0"/>
              </a:spcAft>
            </a:pPr>
            <a:r>
              <a:rPr lang="en-US" sz="1200" spc="0">
                <a:solidFill>
                  <a:srgbClr val="000000"/>
                </a:solidFill>
                <a:latin typeface="Garamond" pitchFamily="1" panose="02020603050405020304"/>
              </a:rPr>
              <a:t>Knights and their families understand the importance of caring for others in need. They participate in various service programs, including Coats for Kids, Food for Families and the Ultrasound Initiative. They also help needy families by providing educational and housing assistance. </a:t>
            </a:r>
          </a:p>
          <a:p>
            <a:pPr marL="45720" marR="137160" indent="0" algn="l">
              <a:lnSpc>
                <a:spcPts val="1100"/>
              </a:lnSpc>
              <a:spcBef>
                <a:spcPts val="510"/>
              </a:spcBef>
              <a:spcAft>
                <a:spcPts val="5680"/>
              </a:spcAft>
            </a:pPr>
            <a:r>
              <a:rPr lang="en-US" sz="1200" spc="0">
                <a:solidFill>
                  <a:srgbClr val="000000"/>
                </a:solidFill>
                <a:latin typeface="Garamond" pitchFamily="1" panose="02020603050405020304"/>
              </a:rPr>
              <a:t>Overseas, the Christian Refugee Relief Fund offers essential aid and support to families that suffer religious persecution and are forced to flee their homes. </a:t>
            </a:r>
          </a:p>
        </p:txBody>
      </p:sp>
      <p:cxnSp>
        <p:nvCxnSpPr>
          <p:cNvPr id="13" name=""/>
          <p:cNvCxnSpPr/>
          <p:nvPr/>
        </p:nvCxnSpPr>
        <p:spPr>
          <a:xfrm>
            <a:off x="0" y="433070"/>
            <a:ext cx="9829800" cy="0"/>
          </a:xfrm>
          <a:prstGeom prst="line">
            <a:avLst/>
          </a:prstGeom>
          <a:ln w="12065" cmpd="sng">
            <a:solidFill>
              <a:srgbClr val="000000"/>
            </a:solidFill>
          </a:ln>
        </p:spPr>
      </p:cxnSp>
    </p:spTree>
  </p:cSld>
  <p:clrMapOvr>
    <a:masterClrMapping/>
  </p:clrMapOvr>
</p:sld>
</file>

<file path=ppt/slides/slide7.xml><?xml version="1.0" encoding="utf-8"?>
<p:sld xmlns:p="http://schemas.openxmlformats.org/presentationml/2006/main" xmlns:r="http://schemas.openxmlformats.org/officeDocument/2006/relationships" xmlns:a="http://schemas.openxmlformats.org/drawingml/2006/main" xmlns:dc="http://purl.org/dc/elements/1.1/" xmlns:cp="http://schemas.openxmlformats.org/package/2006/metadata/core-properties">
  <p:cSld>
    <p:bg>
      <p:bgPr>
        <a:solidFill>
          <a:schemeClr val="bg1">
            <a:alpha val="100000"/>
          </a:schemeClr>
        </a:solidFill>
      </p:bgPr>
    </p:bg>
    <p:spTree>
      <p:nvGrpSpPr>
        <p:cNvPr id="1" name=""/>
        <p:cNvGrpSpPr/>
        <p:nvPr/>
      </p:nvGrpSpPr>
      <p:grpSpPr>
        <a:xfrm>
          <a:off x="0" y="0"/>
          <a:ext cx="0" cy="0"/>
          <a:chOff x="0" y="0"/>
          <a:chExt cx="0" cy="0"/>
        </a:xfrm>
      </p:grpSpPr>
      <p:pic>
        <p:nvPicPr>
          <p:cNvPr id="6" name=""/>
          <p:cNvPicPr/>
          <p:nvPr/>
        </p:nvPicPr>
        <p:blipFill>
          <a:blip r:embed="prId11"/>
          <a:stretch>
            <a:fillRect/>
          </a:stretch>
        </p:blipFill>
        <p:spPr>
          <a:xfrm>
            <a:off x="140335" y="4937760"/>
            <a:ext cx="2779395" cy="1804670"/>
          </a:xfrm>
          <a:prstGeom prst="rect">
            <a:avLst/>
          </a:prstGeom>
        </p:spPr>
      </p:pic>
      <p:pic>
        <p:nvPicPr>
          <p:cNvPr id="8" name=""/>
          <p:cNvPicPr/>
          <p:nvPr/>
        </p:nvPicPr>
        <p:blipFill>
          <a:blip r:embed="prId12"/>
          <a:stretch>
            <a:fillRect/>
          </a:stretch>
        </p:blipFill>
        <p:spPr>
          <a:xfrm>
            <a:off x="3035935" y="539750"/>
            <a:ext cx="1804035" cy="2682240"/>
          </a:xfrm>
          <a:prstGeom prst="rect">
            <a:avLst/>
          </a:prstGeom>
        </p:spPr>
      </p:pic>
      <p:pic>
        <p:nvPicPr>
          <p:cNvPr id="13" name=""/>
          <p:cNvPicPr/>
          <p:nvPr/>
        </p:nvPicPr>
        <p:blipFill>
          <a:blip r:embed="prId13"/>
          <a:stretch>
            <a:fillRect/>
          </a:stretch>
        </p:blipFill>
        <p:spPr>
          <a:xfrm>
            <a:off x="8717280" y="3315970"/>
            <a:ext cx="1124585" cy="4130040"/>
          </a:xfrm>
          <a:prstGeom prst="rect">
            <a:avLst/>
          </a:prstGeom>
        </p:spPr>
      </p:pic>
      <p:graphicFrame>
        <p:nvGraphicFramePr>
          <p:cNvPr id="3" name=""/>
          <p:cNvGraphicFramePr>
            <a:graphicFrameLocks noGrp="1"/>
          </p:cNvGraphicFramePr>
          <p:nvPr/>
        </p:nvGraphicFramePr>
        <p:xfrm>
          <a:off x="24130" y="24130"/>
          <a:ext cx="9817735" cy="512445"/>
        </p:xfrm>
        <a:graphic>
          <a:graphicData uri="http://schemas.openxmlformats.org/drawingml/2006/table">
            <a:tbl>
              <a:tblGrid>
                <a:gridCol w="5584190"/>
                <a:gridCol w="4233545"/>
              </a:tblGrid>
              <a:tr h="414655">
                <a:tc>
                  <a:txBody>
                    <a:bodyPr vert="horz" anchor="t"/>
                    <a:lstStyle/>
                    <a:p>
                      <a:pPr marL="0" marR="0" indent="0" algn="ctr">
                        <a:lnSpc>
                          <a:spcPts val="2300"/>
                        </a:lnSpc>
                        <a:spcBef>
                          <a:spcPts val="0"/>
                        </a:spcBef>
                        <a:spcAft>
                          <a:spcPts val="935"/>
                        </a:spcAft>
                      </a:pPr>
                      <a:r>
                        <a:rPr lang="en-US" sz="2500" b="1" spc="0">
                          <a:solidFill>
                            <a:srgbClr val="FFFFFF"/>
                          </a:solidFill>
                          <a:latin typeface="Garamond" pitchFamily="1" panose="02020603050405020304"/>
                        </a:rPr>
                        <a:t>A Noble Vocation The Gift of Fatherhood </a:t>
                      </a:r>
                    </a:p>
                  </a:txBody>
                  <a:tcPr anchor="t" marL="0" marR="0" marT="0" marB="0">
                    <a:lnL w="0" cmpd="sng">
                      <a:noFill/>
                      <a:prstDash val="solid"/>
                    </a:lnL>
                    <a:lnR w="6350" cmpd="sng">
                      <a:solidFill>
                        <a:srgbClr val="5E7F82"/>
                      </a:solidFill>
                      <a:prstDash val="solid"/>
                    </a:lnR>
                    <a:lnT w="0" cmpd="sng">
                      <a:noFill/>
                      <a:prstDash val="solid"/>
                    </a:lnT>
                    <a:lnB w="0" cmpd="sng">
                      <a:noFill/>
                      <a:prstDash val="solid"/>
                    </a:lnB>
                  </a:tcPr>
                </a:tc>
                <a:tc>
                  <a:txBody>
                    <a:bodyPr vert="horz" anchor="t"/>
                    <a:lstStyle/>
                    <a:p>
                      <a:pPr marL="0" marR="42545" indent="0" algn="r">
                        <a:lnSpc>
                          <a:spcPts val="2400"/>
                        </a:lnSpc>
                        <a:spcBef>
                          <a:spcPts val="0"/>
                        </a:spcBef>
                        <a:spcAft>
                          <a:spcPts val="835"/>
                        </a:spcAft>
                      </a:pPr>
                      <a:r>
                        <a:rPr lang="en-US" sz="2500" b="1" spc="0">
                          <a:solidFill>
                            <a:srgbClr val="FFFFFF"/>
                          </a:solidFill>
                          <a:latin typeface="Garamond" pitchFamily="1" panose="02020603050405020304"/>
                        </a:rPr>
                        <a:t>Forming Young People in the F. </a:t>
                      </a:r>
                    </a:p>
                  </a:txBody>
                  <a:tcPr anchor="ctr" marL="0" marR="0" marT="0" marB="0">
                    <a:lnL w="6350" cmpd="sng">
                      <a:solidFill>
                        <a:srgbClr val="5E7F82"/>
                      </a:solidFill>
                      <a:prstDash val="solid"/>
                    </a:lnL>
                    <a:lnR w="0" cmpd="sng">
                      <a:noFill/>
                      <a:prstDash val="solid"/>
                    </a:lnR>
                    <a:lnT w="0" cmpd="sng">
                      <a:noFill/>
                      <a:prstDash val="solid"/>
                    </a:lnT>
                    <a:lnB w="0" cmpd="sng">
                      <a:noFill/>
                      <a:prstDash val="solid"/>
                    </a:lnB>
                    <a:solidFill>
                      <a:srgbClr val="6C7A3C"/>
                    </a:solidFill>
                  </a:tcPr>
                </a:tc>
              </a:tr>
            </a:tbl>
          </a:graphicData>
        </a:graphic>
      </p:graphicFrame>
      <p:sp>
        <p:nvSpPr>
          <p:cNvPr id="4" name=""/>
          <p:cNvSpPr/>
          <p:nvPr>
            <p:ph type="body" idx="10"/>
          </p:nvPr>
        </p:nvSpPr>
        <p:spPr>
          <a:xfrm>
            <a:off x="140335" y="525145"/>
            <a:ext cx="2779395" cy="4412615"/>
          </a:xfrm>
          <a:prstGeom prst="rect">
            <a:avLst/>
          </a:prstGeom>
          <a:noFill/>
          <a:ln w="0" cmpd="sng">
            <a:noFill/>
            <a:prstDash val="solid"/>
          </a:ln>
        </p:spPr>
        <p:txBody>
          <a:bodyPr vert="horz" lIns="0" tIns="6350" rIns="0" bIns="0" anchor="t">
            <a:normAutofit fontScale="80000"/>
          </a:bodyPr>
          <a:lstStyle/>
          <a:p>
            <a:pPr marL="0" marR="0" indent="0" algn="l">
              <a:lnSpc>
                <a:spcPts val="1300"/>
              </a:lnSpc>
              <a:spcAft>
                <a:spcPts val="0"/>
              </a:spcAft>
            </a:pPr>
            <a:r>
              <a:rPr lang="en-US" sz="1250" b="1" spc="-25">
                <a:solidFill>
                  <a:srgbClr val="0A0B0A"/>
                </a:solidFill>
                <a:latin typeface="Garamond" pitchFamily="1" panose="02020603050405020304"/>
              </a:rPr>
              <a:t>Fathers for Good </a:t>
            </a:r>
          </a:p>
          <a:p>
            <a:pPr marL="0" marR="228600" indent="0" algn="l">
              <a:lnSpc>
                <a:spcPts val="1100"/>
              </a:lnSpc>
              <a:spcBef>
                <a:spcPts val="515"/>
              </a:spcBef>
              <a:spcAft>
                <a:spcPts val="0"/>
              </a:spcAft>
            </a:pPr>
            <a:r>
              <a:rPr lang="en-US" sz="1250" b="1" spc="-30">
                <a:solidFill>
                  <a:srgbClr val="0A0B0A"/>
                </a:solidFill>
                <a:latin typeface="Garamond" pitchFamily="1" panose="02020603050405020304"/>
              </a:rPr>
              <a:t>F</a:t>
            </a:r>
            <a:r>
              <a:rPr lang="en-US" sz="1250" spc="-30">
                <a:solidFill>
                  <a:srgbClr val="0A0B0A"/>
                </a:solidFill>
                <a:latin typeface="Garamond" pitchFamily="1" panose="02020603050405020304"/>
              </a:rPr>
              <a:t>athers are called to accept the gift, the privilege and the responsibility of their vocation. Yet in today's culture, it can be difficult for fathers to find the support they need to enhance their faith and fatherhood. </a:t>
            </a:r>
          </a:p>
          <a:p>
            <a:pPr marL="0" marR="45720" indent="0" algn="l">
              <a:lnSpc>
                <a:spcPts val="1100"/>
              </a:lnSpc>
              <a:spcBef>
                <a:spcPts val="505"/>
              </a:spcBef>
              <a:spcAft>
                <a:spcPts val="0"/>
              </a:spcAft>
            </a:pPr>
            <a:r>
              <a:rPr lang="en-US" sz="1250" spc="-55">
                <a:solidFill>
                  <a:srgbClr val="0A0B0A"/>
                </a:solidFill>
                <a:latin typeface="Garamond" pitchFamily="1" panose="02020603050405020304"/>
              </a:rPr>
              <a:t>Fathers for Good is that support. This web-based initiative offers resources for fathers and their families to live out their Catholic faith as they build the domestic church in their homes. </a:t>
            </a:r>
          </a:p>
          <a:p>
            <a:pPr marL="0" marR="0" indent="0" algn="l">
              <a:lnSpc>
                <a:spcPts val="1300"/>
              </a:lnSpc>
              <a:spcBef>
                <a:spcPts val="430"/>
              </a:spcBef>
              <a:spcAft>
                <a:spcPts val="0"/>
              </a:spcAft>
            </a:pPr>
            <a:r>
              <a:rPr lang="en-US" sz="1250" b="1" spc="-15">
                <a:solidFill>
                  <a:srgbClr val="0A0B0A"/>
                </a:solidFill>
                <a:latin typeface="Garamond" pitchFamily="1" panose="02020603050405020304"/>
              </a:rPr>
              <a:t>Follow the Conversation: </a:t>
            </a:r>
          </a:p>
          <a:p>
            <a:pPr marL="0" marR="0" indent="0" algn="l">
              <a:lnSpc>
                <a:spcPts val="1200"/>
              </a:lnSpc>
              <a:spcBef>
                <a:spcPts val="370"/>
              </a:spcBef>
              <a:spcAft>
                <a:spcPts val="0"/>
              </a:spcAft>
            </a:pPr>
            <a:r>
              <a:rPr lang="en-US" sz="1250" u="sng" spc="-35">
                <a:solidFill>
                  <a:srgbClr val="0000FF"/>
                </a:solidFill>
                <a:latin typeface="Garamond" pitchFamily="1" panose="02020603050405020304"/>
              </a:rPr>
              <a:t>fathersforgood.org</a:t>
            </a:r>
            <a:r>
              <a:rPr lang="en-US" sz="100" spc="-35">
                <a:solidFill>
                  <a:srgbClr val="0A0B0A"/>
                </a:solidFill>
                <a:latin typeface="Garamond" pitchFamily="1" panose="02020603050405020304"/>
              </a:rPr>
              <a:t> </a:t>
            </a:r>
          </a:p>
          <a:p>
            <a:pPr marL="0" marR="0" indent="0" algn="l">
              <a:lnSpc>
                <a:spcPts val="1200"/>
              </a:lnSpc>
              <a:spcBef>
                <a:spcPts val="0"/>
              </a:spcBef>
              <a:spcAft>
                <a:spcPts val="0"/>
              </a:spcAft>
            </a:pPr>
            <a:r>
              <a:rPr lang="en-US" sz="1250" spc="-50">
                <a:solidFill>
                  <a:srgbClr val="0A0B0A"/>
                </a:solidFill>
                <a:latin typeface="Garamond" pitchFamily="1" panose="02020603050405020304"/>
              </a:rPr>
              <a:t>Facebook I Fathers for Good </a:t>
            </a:r>
          </a:p>
          <a:p>
            <a:pPr marL="0" marR="0" indent="0" algn="l">
              <a:lnSpc>
                <a:spcPts val="1300"/>
              </a:lnSpc>
              <a:spcBef>
                <a:spcPts val="415"/>
              </a:spcBef>
              <a:spcAft>
                <a:spcPts val="0"/>
              </a:spcAft>
            </a:pPr>
            <a:r>
              <a:rPr lang="en-US" sz="1250" b="1" spc="-30">
                <a:solidFill>
                  <a:srgbClr val="0A0B0A"/>
                </a:solidFill>
                <a:latin typeface="Garamond" pitchFamily="1" panose="02020603050405020304"/>
              </a:rPr>
              <a:t>Website Highlights: </a:t>
            </a:r>
          </a:p>
          <a:p>
            <a:pPr marL="320040" marR="320040" indent="91440" algn="l">
              <a:lnSpc>
                <a:spcPts val="1100"/>
              </a:lnSpc>
              <a:spcBef>
                <a:spcPts val="470"/>
              </a:spcBef>
              <a:spcAft>
                <a:spcPts val="0"/>
              </a:spcAft>
              <a:buFont typeface="Symbol"/>
              <a:buChar char="·"/>
            </a:pPr>
            <a:r>
              <a:rPr lang="en-US" sz="1250" spc="0">
                <a:solidFill>
                  <a:srgbClr val="0A0B0A"/>
                </a:solidFill>
                <a:latin typeface="Garamond" pitchFamily="1" panose="02020603050405020304"/>
              </a:rPr>
              <a:t>Articles to help you strengthen your marriage </a:t>
            </a:r>
          </a:p>
          <a:p>
            <a:pPr marL="320040" marR="228600" indent="91440" algn="l">
              <a:lnSpc>
                <a:spcPts val="1200"/>
              </a:lnSpc>
              <a:spcBef>
                <a:spcPts val="480"/>
              </a:spcBef>
              <a:spcAft>
                <a:spcPts val="0"/>
              </a:spcAft>
              <a:buFont typeface="Symbol"/>
              <a:buChar char="·"/>
            </a:pPr>
            <a:r>
              <a:rPr lang="en-US" sz="1250" spc="0">
                <a:solidFill>
                  <a:srgbClr val="0A0B0A"/>
                </a:solidFill>
                <a:latin typeface="Garamond" pitchFamily="1" panose="02020603050405020304"/>
              </a:rPr>
              <a:t>Q&amp;A on fatherhood, marriage, family and faith </a:t>
            </a:r>
          </a:p>
          <a:p>
            <a:pPr marL="320040" marR="0" indent="91440" algn="l">
              <a:lnSpc>
                <a:spcPts val="1400"/>
              </a:lnSpc>
              <a:spcBef>
                <a:spcPts val="280"/>
              </a:spcBef>
              <a:spcAft>
                <a:spcPts val="0"/>
              </a:spcAft>
              <a:buFont typeface="Symbol"/>
              <a:buChar char="·"/>
            </a:pPr>
            <a:r>
              <a:rPr lang="en-US" sz="1250" spc="-15">
                <a:solidFill>
                  <a:srgbClr val="0A0B0A"/>
                </a:solidFill>
                <a:latin typeface="Garamond" pitchFamily="1" panose="02020603050405020304"/>
              </a:rPr>
              <a:t>Videos on masculine virtue </a:t>
            </a:r>
          </a:p>
          <a:p>
            <a:pPr marL="320040" marR="0" indent="91440" algn="l">
              <a:lnSpc>
                <a:spcPts val="1400"/>
              </a:lnSpc>
              <a:spcBef>
                <a:spcPts val="285"/>
              </a:spcBef>
              <a:spcAft>
                <a:spcPts val="0"/>
              </a:spcAft>
              <a:buFont typeface="Symbol"/>
              <a:buChar char="·"/>
            </a:pPr>
            <a:r>
              <a:rPr lang="en-US" sz="1250" spc="-25">
                <a:solidFill>
                  <a:srgbClr val="0A0B0A"/>
                </a:solidFill>
                <a:latin typeface="Garamond" pitchFamily="1" panose="02020603050405020304"/>
              </a:rPr>
              <a:t>How to balance work and home life </a:t>
            </a:r>
          </a:p>
          <a:p>
            <a:pPr marL="320040" marR="0" indent="91440" algn="l">
              <a:lnSpc>
                <a:spcPts val="1400"/>
              </a:lnSpc>
              <a:spcBef>
                <a:spcPts val="295"/>
              </a:spcBef>
              <a:spcAft>
                <a:spcPts val="0"/>
              </a:spcAft>
              <a:buFont typeface="Symbol"/>
              <a:buChar char="·"/>
            </a:pPr>
            <a:r>
              <a:rPr lang="en-US" sz="1250" spc="-15">
                <a:solidFill>
                  <a:srgbClr val="0A0B0A"/>
                </a:solidFill>
                <a:latin typeface="Garamond" pitchFamily="1" panose="02020603050405020304"/>
              </a:rPr>
              <a:t>And stories from parents just like you! </a:t>
            </a:r>
          </a:p>
          <a:p>
            <a:pPr marL="0" marR="137160" indent="0" algn="l">
              <a:lnSpc>
                <a:spcPts val="1100"/>
              </a:lnSpc>
              <a:spcBef>
                <a:spcPts val="505"/>
              </a:spcBef>
              <a:spcAft>
                <a:spcPts val="435"/>
              </a:spcAft>
            </a:pPr>
            <a:r>
              <a:rPr lang="en-US" sz="1250" spc="-30">
                <a:solidFill>
                  <a:srgbClr val="0A0B0A"/>
                </a:solidFill>
                <a:latin typeface="Garamond" pitchFamily="1" panose="02020603050405020304"/>
              </a:rPr>
              <a:t>This isn't an initiative only for men — wives are welcome as well. Families can grow together in their faith and love as they use the resources shared on Fathers for Good. </a:t>
            </a:r>
          </a:p>
        </p:txBody>
      </p:sp>
      <p:sp>
        <p:nvSpPr>
          <p:cNvPr id="9" name=""/>
          <p:cNvSpPr/>
          <p:nvPr>
            <p:ph type="body" idx="10"/>
          </p:nvPr>
        </p:nvSpPr>
        <p:spPr>
          <a:xfrm>
            <a:off x="3035935" y="3272155"/>
            <a:ext cx="2377440" cy="3399790"/>
          </a:xfrm>
          <a:prstGeom prst="rect">
            <a:avLst/>
          </a:prstGeom>
          <a:noFill/>
          <a:ln w="0" cmpd="sng">
            <a:noFill/>
            <a:prstDash val="solid"/>
          </a:ln>
        </p:spPr>
        <p:txBody>
          <a:bodyPr vert="horz" lIns="0" tIns="6350" rIns="0" bIns="0" anchor="t"/>
          <a:lstStyle/>
          <a:p>
            <a:pPr marL="0" marR="0" indent="0" algn="l">
              <a:lnSpc>
                <a:spcPts val="1300"/>
              </a:lnSpc>
              <a:spcAft>
                <a:spcPts val="0"/>
              </a:spcAft>
            </a:pPr>
            <a:r>
              <a:rPr lang="en-US" sz="1250" b="1" spc="-25">
                <a:solidFill>
                  <a:srgbClr val="0A0B0A"/>
                </a:solidFill>
                <a:latin typeface="Garamond" pitchFamily="1" panose="02020603050405020304"/>
              </a:rPr>
              <a:t>A Father Is a Work in Progress </a:t>
            </a:r>
          </a:p>
          <a:p>
            <a:pPr marL="0" marR="0" indent="0" algn="l">
              <a:lnSpc>
                <a:spcPts val="1200"/>
              </a:lnSpc>
              <a:spcBef>
                <a:spcPts val="465"/>
              </a:spcBef>
              <a:spcAft>
                <a:spcPts val="0"/>
              </a:spcAft>
            </a:pPr>
            <a:r>
              <a:rPr lang="en-US" sz="1250" spc="0">
                <a:solidFill>
                  <a:srgbClr val="0A0B0A"/>
                </a:solidFill>
                <a:latin typeface="Garamond" pitchFamily="1" panose="02020603050405020304"/>
              </a:rPr>
              <a:t>A father's work is never done — in what he can learn from his family and teach his children, in the sacrifices he can make, and in the love he can give and receive. </a:t>
            </a:r>
          </a:p>
          <a:p>
            <a:pPr marL="0" marR="0" indent="0" algn="l">
              <a:lnSpc>
                <a:spcPts val="1300"/>
              </a:lnSpc>
              <a:spcBef>
                <a:spcPts val="405"/>
              </a:spcBef>
              <a:spcAft>
                <a:spcPts val="0"/>
              </a:spcAft>
            </a:pPr>
            <a:r>
              <a:rPr lang="en-US" sz="1250" b="1" spc="-35">
                <a:solidFill>
                  <a:srgbClr val="0A0B0A"/>
                </a:solidFill>
                <a:latin typeface="Garamond" pitchFamily="1" panose="02020603050405020304"/>
              </a:rPr>
              <a:t>A Father Is Called by God the Father </a:t>
            </a:r>
          </a:p>
          <a:p>
            <a:pPr marL="0" marR="91440" indent="0" algn="l">
              <a:lnSpc>
                <a:spcPts val="1200"/>
              </a:lnSpc>
              <a:spcBef>
                <a:spcPts val="450"/>
              </a:spcBef>
              <a:spcAft>
                <a:spcPts val="0"/>
              </a:spcAft>
            </a:pPr>
            <a:r>
              <a:rPr lang="en-US" sz="1250" spc="-20">
                <a:solidFill>
                  <a:srgbClr val="0A0B0A"/>
                </a:solidFill>
                <a:latin typeface="Garamond" pitchFamily="1" panose="02020603050405020304"/>
              </a:rPr>
              <a:t>Fathers who seek to live their faith experience the grace of their vocation every day. By responding to God's call, and by modeling their lives after St. Joseph, patron of fathers, dads can bring themselves and their families closer to God. </a:t>
            </a:r>
          </a:p>
          <a:p>
            <a:pPr marL="0" marR="0" indent="0" algn="l">
              <a:lnSpc>
                <a:spcPts val="1300"/>
              </a:lnSpc>
              <a:spcBef>
                <a:spcPts val="415"/>
              </a:spcBef>
              <a:spcAft>
                <a:spcPts val="0"/>
              </a:spcAft>
            </a:pPr>
            <a:r>
              <a:rPr lang="en-US" sz="1250" b="1" spc="-20">
                <a:solidFill>
                  <a:srgbClr val="0A0B0A"/>
                </a:solidFill>
                <a:latin typeface="Garamond" pitchFamily="1" panose="02020603050405020304"/>
              </a:rPr>
              <a:t>A Father Is an Ordinary Man </a:t>
            </a:r>
          </a:p>
          <a:p>
            <a:pPr marL="0" marR="0" indent="0" algn="l">
              <a:lnSpc>
                <a:spcPts val="1100"/>
              </a:lnSpc>
              <a:spcBef>
                <a:spcPts val="450"/>
              </a:spcBef>
              <a:spcAft>
                <a:spcPts val="0"/>
              </a:spcAft>
            </a:pPr>
            <a:r>
              <a:rPr lang="en-US" sz="1250" spc="-20">
                <a:solidFill>
                  <a:srgbClr val="0A0B0A"/>
                </a:solidFill>
                <a:latin typeface="Garamond" pitchFamily="1" panose="02020603050405020304"/>
              </a:rPr>
              <a:t>Ordinary though fathers may be, they are equipped to do extraordinary things. Each father is called to be involved with his family, provide an example for his children, and serve as a source of strength for his wife. </a:t>
            </a:r>
          </a:p>
        </p:txBody>
      </p:sp>
      <p:sp>
        <p:nvSpPr>
          <p:cNvPr id="10" name=""/>
          <p:cNvSpPr/>
          <p:nvPr>
            <p:ph type="body" idx="10"/>
          </p:nvPr>
        </p:nvSpPr>
        <p:spPr>
          <a:xfrm>
            <a:off x="5584190" y="525145"/>
            <a:ext cx="2965450" cy="4043680"/>
          </a:xfrm>
          <a:prstGeom prst="rect">
            <a:avLst/>
          </a:prstGeom>
          <a:noFill/>
          <a:ln w="0" cmpd="sng">
            <a:noFill/>
            <a:prstDash val="solid"/>
          </a:ln>
        </p:spPr>
        <p:txBody>
          <a:bodyPr vert="horz" lIns="0" tIns="19685" rIns="0" bIns="0" anchor="t"/>
          <a:lstStyle/>
          <a:p>
            <a:pPr marL="228600" marR="0" indent="0" algn="l">
              <a:lnSpc>
                <a:spcPts val="1100"/>
              </a:lnSpc>
              <a:spcAft>
                <a:spcPts val="0"/>
              </a:spcAft>
            </a:pPr>
            <a:r>
              <a:rPr lang="en-US" sz="1250" spc="-30">
                <a:solidFill>
                  <a:srgbClr val="0A0B0A"/>
                </a:solidFill>
                <a:latin typeface="Garamond" pitchFamily="1" panose="02020603050405020304"/>
              </a:rPr>
              <a:t>ather Michael J. McGivney's vision for </a:t>
            </a:r>
            <a:r>
              <a:rPr lang="en-US" sz="1150" baseline="30000" spc="-30">
                <a:solidFill>
                  <a:srgbClr val="0A0B0A"/>
                </a:solidFill>
                <a:latin typeface="Bookman Old Style" pitchFamily="1" panose="02020603050405020304"/>
              </a:rPr>
              <a:t>r</a:t>
            </a:r>
            <a:r>
              <a:rPr lang="en-US" sz="1250" spc="-30">
                <a:solidFill>
                  <a:srgbClr val="0A0B0A"/>
                </a:solidFill>
                <a:latin typeface="Garamond" pitchFamily="1" panose="02020603050405020304"/>
              </a:rPr>
              <a:t> families stressed social and spiritual development, particularly in young people. Now, more than 130 years later, through its many youth-focused programs and initiatives, the Knights of Columbus continues to provide </a:t>
            </a:r>
          </a:p>
          <a:p>
            <a:pPr marL="228600" marR="594360" indent="228600" algn="l">
              <a:lnSpc>
                <a:spcPts val="1200"/>
              </a:lnSpc>
              <a:spcBef>
                <a:spcPts val="0"/>
              </a:spcBef>
              <a:spcAft>
                <a:spcPts val="0"/>
              </a:spcAft>
              <a:buFont typeface="Symbol"/>
              <a:buChar char="·"/>
            </a:pPr>
            <a:r>
              <a:rPr lang="en-US" sz="1250" spc="-20">
                <a:solidFill>
                  <a:srgbClr val="0A0B0A"/>
                </a:solidFill>
                <a:latin typeface="Garamond" pitchFamily="1" panose="02020603050405020304"/>
              </a:rPr>
              <a:t>children across the world with basic necessities and opportunities. </a:t>
            </a:r>
          </a:p>
          <a:p>
            <a:pPr marL="228600" marR="228600" indent="0" algn="l">
              <a:lnSpc>
                <a:spcPts val="1100"/>
              </a:lnSpc>
              <a:spcBef>
                <a:spcPts val="495"/>
              </a:spcBef>
              <a:spcAft>
                <a:spcPts val="0"/>
              </a:spcAft>
            </a:pPr>
            <a:r>
              <a:rPr lang="en-US" sz="1250" spc="-40">
                <a:solidFill>
                  <a:srgbClr val="0A0B0A"/>
                </a:solidFill>
                <a:latin typeface="Garamond" pitchFamily="1" panose="02020603050405020304"/>
              </a:rPr>
              <a:t>In this past year, the Knights of Columbus provided: </a:t>
            </a:r>
          </a:p>
          <a:p>
            <a:pPr marL="548640" marR="0" indent="91440" algn="l">
              <a:lnSpc>
                <a:spcPts val="1400"/>
              </a:lnSpc>
              <a:spcBef>
                <a:spcPts val="285"/>
              </a:spcBef>
              <a:spcAft>
                <a:spcPts val="0"/>
              </a:spcAft>
              <a:buFont typeface="Symbol"/>
              <a:buChar char="·"/>
            </a:pPr>
            <a:r>
              <a:rPr lang="en-US" sz="1250" spc="-15">
                <a:solidFill>
                  <a:srgbClr val="0A0B0A"/>
                </a:solidFill>
                <a:latin typeface="Garamond" pitchFamily="1" panose="02020603050405020304"/>
              </a:rPr>
              <a:t>More than 80,000 winter coats </a:t>
            </a:r>
          </a:p>
          <a:p>
            <a:pPr marL="548640" marR="137160" indent="91440" algn="l">
              <a:lnSpc>
                <a:spcPts val="1100"/>
              </a:lnSpc>
              <a:spcBef>
                <a:spcPts val="545"/>
              </a:spcBef>
              <a:spcAft>
                <a:spcPts val="0"/>
              </a:spcAft>
              <a:buFont typeface="Symbol"/>
              <a:buChar char="·"/>
            </a:pPr>
            <a:r>
              <a:rPr lang="en-US" sz="1250" spc="-50">
                <a:solidFill>
                  <a:srgbClr val="0A0B0A"/>
                </a:solidFill>
                <a:latin typeface="Garamond" pitchFamily="1" panose="02020603050405020304"/>
              </a:rPr>
              <a:t>$300,000 for the education of children orphaned by AIDS </a:t>
            </a:r>
          </a:p>
          <a:p>
            <a:pPr marL="548640" marR="0" indent="91440" algn="l">
              <a:lnSpc>
                <a:spcPts val="1400"/>
              </a:lnSpc>
              <a:spcBef>
                <a:spcPts val="285"/>
              </a:spcBef>
              <a:spcAft>
                <a:spcPts val="0"/>
              </a:spcAft>
              <a:buFont typeface="Symbol"/>
              <a:buChar char="·"/>
            </a:pPr>
            <a:r>
              <a:rPr lang="en-US" sz="1250" spc="-5">
                <a:solidFill>
                  <a:srgbClr val="0A0B0A"/>
                </a:solidFill>
                <a:latin typeface="Garamond" pitchFamily="1" panose="02020603050405020304"/>
              </a:rPr>
              <a:t>$1.7 million in scholarships </a:t>
            </a:r>
          </a:p>
          <a:p>
            <a:pPr marL="228600" marR="228600" indent="0" algn="l">
              <a:lnSpc>
                <a:spcPts val="1100"/>
              </a:lnSpc>
              <a:spcBef>
                <a:spcPts val="515"/>
              </a:spcBef>
              <a:spcAft>
                <a:spcPts val="0"/>
              </a:spcAft>
            </a:pPr>
            <a:r>
              <a:rPr lang="en-US" sz="1250" spc="-25">
                <a:solidFill>
                  <a:srgbClr val="0A0B0A"/>
                </a:solidFill>
                <a:latin typeface="Garamond" pitchFamily="1" panose="02020603050405020304"/>
              </a:rPr>
              <a:t>The Knights of Columbus provides youth with spiritual formation resources through the online resource center, Catholic Information Service. </a:t>
            </a:r>
          </a:p>
          <a:p>
            <a:pPr marL="228600" marR="45720" indent="0" algn="l">
              <a:lnSpc>
                <a:spcPts val="1100"/>
              </a:lnSpc>
              <a:spcBef>
                <a:spcPts val="550"/>
              </a:spcBef>
              <a:spcAft>
                <a:spcPts val="0"/>
              </a:spcAft>
            </a:pPr>
            <a:r>
              <a:rPr lang="en-US" sz="1250" spc="-40">
                <a:solidFill>
                  <a:srgbClr val="0A0B0A"/>
                </a:solidFill>
                <a:latin typeface="Garamond" pitchFamily="1" panose="02020603050405020304"/>
              </a:rPr>
              <a:t>Additionally, each year the Knights of Columbus provides scholarships to young people attending Catholic colleges and universities around the world, as well as spiritual and financial support to seminarians and religious men and women through its Refund Support Vocations Program. </a:t>
            </a:r>
          </a:p>
        </p:txBody>
      </p:sp>
      <p:sp>
        <p:nvSpPr>
          <p:cNvPr id="11" name=""/>
          <p:cNvSpPr/>
          <p:nvPr>
            <p:ph type="body" idx="10"/>
          </p:nvPr>
        </p:nvSpPr>
        <p:spPr>
          <a:xfrm>
            <a:off x="8717280" y="525145"/>
            <a:ext cx="1124585" cy="2790825"/>
          </a:xfrm>
          <a:prstGeom prst="rect">
            <a:avLst/>
          </a:prstGeom>
          <a:noFill/>
          <a:ln w="0" cmpd="sng">
            <a:noFill/>
            <a:prstDash val="solid"/>
          </a:ln>
        </p:spPr>
        <p:txBody>
          <a:bodyPr vert="horz" lIns="0" tIns="29210" rIns="0" bIns="0" anchor="t"/>
          <a:lstStyle/>
          <a:p>
            <a:pPr marL="0" marR="0" indent="0" algn="l">
              <a:lnSpc>
                <a:spcPts val="1200"/>
              </a:lnSpc>
              <a:spcAft>
                <a:spcPts val="0"/>
              </a:spcAft>
            </a:pPr>
            <a:r>
              <a:rPr lang="en-US" sz="1250" b="1" spc="-30">
                <a:solidFill>
                  <a:srgbClr val="0A0B0A"/>
                </a:solidFill>
                <a:latin typeface="Garamond" pitchFamily="1" panose="02020603050405020304"/>
              </a:rPr>
              <a:t>Knights of Colun Youth-Oriented </a:t>
            </a:r>
            <a:r>
              <a:rPr lang="en-US" sz="1250" spc="-30">
                <a:solidFill>
                  <a:srgbClr val="0A0B0A"/>
                </a:solidFill>
                <a:latin typeface="Garamond" pitchFamily="1" panose="02020603050405020304"/>
              </a:rPr>
              <a:t>I </a:t>
            </a:r>
          </a:p>
          <a:p>
            <a:pPr marL="365760" marR="0" indent="137160" algn="l">
              <a:lnSpc>
                <a:spcPts val="1400"/>
              </a:lnSpc>
              <a:spcBef>
                <a:spcPts val="310"/>
              </a:spcBef>
              <a:spcAft>
                <a:spcPts val="0"/>
              </a:spcAft>
              <a:buFont typeface="Symbol"/>
              <a:buChar char="·"/>
            </a:pPr>
            <a:r>
              <a:rPr lang="en-US" sz="1250" spc="-105">
                <a:solidFill>
                  <a:srgbClr val="0A0B0A"/>
                </a:solidFill>
                <a:latin typeface="Garamond" pitchFamily="1" panose="02020603050405020304"/>
              </a:rPr>
              <a:t>Coats for Kid: </a:t>
            </a:r>
          </a:p>
          <a:p>
            <a:pPr marL="365760" marR="0" indent="137160" algn="l">
              <a:lnSpc>
                <a:spcPts val="1400"/>
              </a:lnSpc>
              <a:spcBef>
                <a:spcPts val="330"/>
              </a:spcBef>
              <a:spcAft>
                <a:spcPts val="0"/>
              </a:spcAft>
              <a:buFont typeface="Symbol"/>
              <a:buChar char="·"/>
            </a:pPr>
            <a:r>
              <a:rPr lang="en-US" sz="1250" spc="-114">
                <a:solidFill>
                  <a:srgbClr val="0A0B0A"/>
                </a:solidFill>
                <a:latin typeface="Garamond" pitchFamily="1" panose="02020603050405020304"/>
              </a:rPr>
              <a:t>Food for Faini </a:t>
            </a:r>
          </a:p>
          <a:p>
            <a:pPr marL="365760" marR="0" indent="137160" algn="l">
              <a:lnSpc>
                <a:spcPts val="1400"/>
              </a:lnSpc>
              <a:spcBef>
                <a:spcPts val="345"/>
              </a:spcBef>
              <a:spcAft>
                <a:spcPts val="0"/>
              </a:spcAft>
              <a:buFont typeface="Symbol"/>
              <a:buChar char="·"/>
            </a:pPr>
            <a:r>
              <a:rPr lang="en-US" sz="1250" spc="-75">
                <a:solidFill>
                  <a:srgbClr val="0A0B0A"/>
                </a:solidFill>
                <a:latin typeface="Garamond" pitchFamily="1" panose="02020603050405020304"/>
              </a:rPr>
              <a:t>Healing Haiti </a:t>
            </a:r>
          </a:p>
          <a:p>
            <a:pPr marL="365760" marR="0" indent="137160" algn="l">
              <a:lnSpc>
                <a:spcPts val="1200"/>
              </a:lnSpc>
              <a:spcBef>
                <a:spcPts val="480"/>
              </a:spcBef>
              <a:spcAft>
                <a:spcPts val="0"/>
              </a:spcAft>
              <a:buFont typeface="Symbol"/>
              <a:buChar char="·"/>
            </a:pPr>
            <a:r>
              <a:rPr lang="en-US" sz="1250" spc="-65">
                <a:solidFill>
                  <a:srgbClr val="0A0B0A"/>
                </a:solidFill>
                <a:latin typeface="Garamond" pitchFamily="1" panose="02020603050405020304"/>
              </a:rPr>
              <a:t>Keep Christ i Poster Contef </a:t>
            </a:r>
          </a:p>
          <a:p>
            <a:pPr marL="365760" marR="0" indent="137160" algn="l">
              <a:lnSpc>
                <a:spcPts val="1200"/>
              </a:lnSpc>
              <a:spcBef>
                <a:spcPts val="505"/>
              </a:spcBef>
              <a:spcAft>
                <a:spcPts val="0"/>
              </a:spcAft>
              <a:buFont typeface="Symbol"/>
              <a:buChar char="·"/>
            </a:pPr>
            <a:r>
              <a:rPr lang="en-US" sz="1250" spc="-90">
                <a:solidFill>
                  <a:srgbClr val="0A0B0A"/>
                </a:solidFill>
                <a:latin typeface="Garamond" pitchFamily="1" panose="02020603050405020304"/>
              </a:rPr>
              <a:t>Soccer Challe Free-Throw C </a:t>
            </a:r>
          </a:p>
          <a:p>
            <a:pPr marL="365760" marR="0" indent="137160" algn="l">
              <a:lnSpc>
                <a:spcPts val="1200"/>
              </a:lnSpc>
              <a:spcBef>
                <a:spcPts val="520"/>
              </a:spcBef>
              <a:spcAft>
                <a:spcPts val="0"/>
              </a:spcAft>
              <a:buFont typeface="Symbol"/>
              <a:buChar char="·"/>
            </a:pPr>
            <a:r>
              <a:rPr lang="en-US" sz="1250" spc="-15">
                <a:solidFill>
                  <a:srgbClr val="0A0B0A"/>
                </a:solidFill>
                <a:latin typeface="Garamond" pitchFamily="1" panose="02020603050405020304"/>
              </a:rPr>
              <a:t>Catholic Citi Contest </a:t>
            </a:r>
          </a:p>
          <a:p>
            <a:pPr marL="365760" marR="0" indent="137160" algn="l">
              <a:lnSpc>
                <a:spcPts val="1200"/>
              </a:lnSpc>
              <a:spcBef>
                <a:spcPts val="500"/>
              </a:spcBef>
              <a:spcAft>
                <a:spcPts val="2745"/>
              </a:spcAft>
              <a:buFont typeface="Symbol"/>
              <a:buChar char="·"/>
            </a:pPr>
            <a:r>
              <a:rPr lang="en-US" sz="1250" spc="-60">
                <a:solidFill>
                  <a:srgbClr val="0A0B0A"/>
                </a:solidFill>
                <a:latin typeface="Garamond" pitchFamily="1" panose="02020603050405020304"/>
              </a:rPr>
              <a:t>Substance Ab Poster Conte </a:t>
            </a:r>
          </a:p>
        </p:txBody>
      </p:sp>
      <p:graphicFrame>
        <p:nvGraphicFramePr>
          <p:cNvPr id="15" name=""/>
          <p:cNvGraphicFramePr>
            <a:graphicFrameLocks noGrp="1"/>
          </p:cNvGraphicFramePr>
          <p:nvPr/>
        </p:nvGraphicFramePr>
        <p:xfrm>
          <a:off x="24130" y="6851650"/>
          <a:ext cx="8681085" cy="597535"/>
        </p:xfrm>
        <a:graphic>
          <a:graphicData uri="http://schemas.openxmlformats.org/drawingml/2006/table">
            <a:tbl>
              <a:tblGrid>
                <a:gridCol w="5572125"/>
                <a:gridCol w="219075"/>
                <a:gridCol w="2889885"/>
              </a:tblGrid>
              <a:tr h="594360">
                <a:tc>
                  <a:txBody>
                    <a:bodyPr vert="horz" anchor="t"/>
                    <a:lstStyle/>
                    <a:p>
                      <a:pPr marL="0" marR="722630" indent="0" algn="r">
                        <a:lnSpc>
                          <a:spcPts val="2200"/>
                        </a:lnSpc>
                        <a:spcBef>
                          <a:spcPts val="800"/>
                        </a:spcBef>
                        <a:spcAft>
                          <a:spcPts val="1690"/>
                        </a:spcAft>
                      </a:pPr>
                      <a:r>
                        <a:rPr lang="en-US" sz="2100" b="1" spc="0">
                          <a:solidFill>
                            <a:srgbClr val="FFFFFF"/>
                          </a:solidFill>
                          <a:latin typeface="Garamond" pitchFamily="1" panose="02020603050405020304"/>
                        </a:rPr>
                        <a:t>Be that man . . . Become a father for good! </a:t>
                      </a:r>
                    </a:p>
                  </a:txBody>
                  <a:tcPr anchor="t" marL="0" marR="0" marT="0" marB="0">
                    <a:lnL w="0" cmpd="sng">
                      <a:noFill/>
                      <a:prstDash val="solid"/>
                    </a:lnL>
                    <a:lnR w="0" cmpd="sng">
                      <a:noFill/>
                      <a:prstDash val="solid"/>
                    </a:lnR>
                    <a:lnT w="0" cmpd="sng">
                      <a:noFill/>
                      <a:prstDash val="solid"/>
                    </a:lnT>
                    <a:lnB w="0" cmpd="sng">
                      <a:noFill/>
                      <a:prstDash val="solid"/>
                    </a:lnB>
                    <a:solidFill>
                      <a:srgbClr val="727B77"/>
                    </a:solidFill>
                  </a:tcPr>
                </a:tc>
                <a:tc>
                  <a:txBody>
                    <a:bodyPr vert="horz" anchor="t"/>
                    <a:lstStyle/>
                    <a:p>
                      <a:pPr/>
                      <a:r>
                        <a:rPr lang="en-US"/>
                        <a:t/>
                      </a:r>
                    </a:p>
                  </a:txBody>
                  <a:tcPr anchor="t" marL="0" marR="0" marT="0" marB="0">
                    <a:lnL w="0" cmpd="sng">
                      <a:noFill/>
                      <a:prstDash val="solid"/>
                    </a:lnL>
                    <a:lnR w="0" cmpd="sng">
                      <a:noFill/>
                      <a:prstDash val="solid"/>
                    </a:lnR>
                    <a:lnT w="0" cmpd="sng">
                      <a:noFill/>
                      <a:prstDash val="solid"/>
                    </a:lnT>
                    <a:lnB w="0" cmpd="sng">
                      <a:noFill/>
                      <a:prstDash val="solid"/>
                    </a:lnB>
                  </a:tcPr>
                </a:tc>
                <a:tc rowSpan="2">
                  <a:txBody>
                    <a:bodyPr vert="horz" anchor="t"/>
                    <a:lstStyle/>
                    <a:p>
                      <a:pPr marL="114300" marR="114300" indent="0" algn="l">
                        <a:lnSpc>
                          <a:spcPts val="1100"/>
                        </a:lnSpc>
                        <a:spcBef>
                          <a:spcPts val="470"/>
                        </a:spcBef>
                        <a:spcAft>
                          <a:spcPts val="765"/>
                        </a:spcAft>
                      </a:pPr>
                      <a:r>
                        <a:rPr lang="en-US" sz="1250" b="1" i="1" spc="-25">
                          <a:solidFill>
                            <a:srgbClr val="FFFFFF"/>
                          </a:solidFill>
                          <a:latin typeface="Garamond" pitchFamily="1" panose="02020603050405020304"/>
                        </a:rPr>
                        <a:t>The Knights of Columbus highlights the power of charity and fosters in young people a commitment to a lifetime of service. </a:t>
                      </a:r>
                    </a:p>
                  </a:txBody>
                  <a:tcPr anchor="t" marL="0" marR="0" marT="0" marB="0">
                    <a:lnL w="0" cmpd="sng">
                      <a:noFill/>
                      <a:prstDash val="solid"/>
                    </a:lnL>
                    <a:lnR w="6350" cmpd="sng">
                      <a:solidFill>
                        <a:srgbClr val="6D822F"/>
                      </a:solidFill>
                      <a:prstDash val="solid"/>
                    </a:lnR>
                    <a:lnT w="0" cmpd="sng">
                      <a:noFill/>
                      <a:prstDash val="solid"/>
                    </a:lnT>
                    <a:lnB w="0" cmpd="sng">
                      <a:noFill/>
                      <a:prstDash val="solid"/>
                    </a:lnB>
                    <a:solidFill>
                      <a:srgbClr val="6C7A3C"/>
                    </a:solidFill>
                  </a:tcPr>
                </a:tc>
              </a:tr>
              <a:tr h="97790">
                <a:tc>
                  <a:txBody>
                    <a:bodyPr vert="horz" anchor="t"/>
                    <a:lstStyle/>
                    <a:p>
                      <a:pPr/>
                      <a:r>
                        <a:rPr lang="en-US"/>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r>
                        <a:rPr lang="en-US"/>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r>
                        <a:rPr lang="en-US"/>
                        <a:t/>
                      </a:r>
                    </a:p>
                  </a:txBody>
                  <a:tcPr anchor="t" marL="0" marR="0" marT="0" marB="0">
                    <a:lnL w="0" cmpd="sng">
                      <a:noFill/>
                      <a:prstDash val="solid"/>
                    </a:lnL>
                    <a:lnR w="6350" cmpd="sng">
                      <a:solidFill>
                        <a:srgbClr val="6D822F"/>
                      </a:solidFill>
                      <a:prstDash val="solid"/>
                    </a:lnR>
                    <a:lnT w="0" cmpd="sng">
                      <a:noFill/>
                      <a:prstDash val="solid"/>
                    </a:lnT>
                    <a:lnB w="0" cmpd="sng">
                      <a:noFill/>
                      <a:prstDash val="solid"/>
                    </a:lnB>
                    <a:solidFill>
                      <a:srgbClr val="6C7A3C"/>
                    </a:solidFill>
                  </a:tcPr>
                </a:tc>
              </a:tr>
            </a:tbl>
          </a:graphicData>
        </a:graphic>
      </p:graphicFrame>
    </p:spTree>
  </p:cSld>
  <p:clrMapOvr>
    <a:masterClrMapping/>
  </p:clrMapOvr>
</p:sld>
</file>

<file path=ppt/slides/slide8.xml><?xml version="1.0" encoding="utf-8"?>
<p:sld xmlns:p="http://schemas.openxmlformats.org/presentationml/2006/main" xmlns:r="http://schemas.openxmlformats.org/officeDocument/2006/relationships" xmlns:a="http://schemas.openxmlformats.org/drawingml/2006/main" xmlns:dc="http://purl.org/dc/elements/1.1/" xmlns:cp="http://schemas.openxmlformats.org/package/2006/metadata/core-properties">
  <p:cSld>
    <p:bg>
      <p:bgPr>
        <a:solidFill>
          <a:schemeClr val="bg1">
            <a:alpha val="100000"/>
          </a:schemeClr>
        </a:solidFill>
      </p:bgPr>
    </p:bg>
    <p:spTree>
      <p:nvGrpSpPr>
        <p:cNvPr id="1" name=""/>
        <p:cNvGrpSpPr/>
        <p:nvPr/>
      </p:nvGrpSpPr>
      <p:grpSpPr>
        <a:xfrm>
          <a:off x="0" y="0"/>
          <a:ext cx="0" cy="0"/>
          <a:chOff x="0" y="0"/>
          <a:chExt cx="0" cy="0"/>
        </a:xfrm>
      </p:grpSpPr>
      <p:pic>
        <p:nvPicPr>
          <p:cNvPr id="3" name=""/>
          <p:cNvPicPr/>
          <p:nvPr/>
        </p:nvPicPr>
        <p:blipFill>
          <a:blip r:embed="prId14"/>
          <a:stretch>
            <a:fillRect/>
          </a:stretch>
        </p:blipFill>
        <p:spPr>
          <a:xfrm>
            <a:off x="3093720" y="481330"/>
            <a:ext cx="6748145" cy="7074535"/>
          </a:xfrm>
          <a:prstGeom prst="rect">
            <a:avLst/>
          </a:prstGeom>
        </p:spPr>
      </p:pic>
      <p:sp>
        <p:nvSpPr>
          <p:cNvPr id="4" name=""/>
          <p:cNvSpPr/>
          <p:nvPr>
            <p:ph type="body" idx="10"/>
          </p:nvPr>
        </p:nvSpPr>
        <p:spPr>
          <a:xfrm>
            <a:off x="0" y="0"/>
            <a:ext cx="9829800" cy="457200"/>
          </a:xfrm>
          <a:prstGeom prst="rect">
            <a:avLst/>
          </a:prstGeom>
          <a:solidFill>
            <a:srgbClr val="726443"/>
          </a:solidFill>
          <a:ln w="0" cmpd="sng">
            <a:noFill/>
            <a:prstDash val="solid"/>
          </a:ln>
        </p:spPr>
        <p:txBody>
          <a:bodyPr vert="horz" lIns="0" tIns="0" rIns="0" bIns="0" anchor="t">
            <a:normAutofit fontScale="85000"/>
          </a:bodyPr>
          <a:lstStyle/>
          <a:p>
            <a:pPr marL="137160" marR="0" indent="0" algn="l">
              <a:lnSpc>
                <a:spcPts val="3100"/>
              </a:lnSpc>
              <a:spcAft>
                <a:spcPts val="530"/>
              </a:spcAft>
            </a:pPr>
            <a:r>
              <a:rPr lang="en-US" sz="3000" b="1" spc="235">
                <a:solidFill>
                  <a:srgbClr val="FFFFFF"/>
                </a:solidFill>
                <a:latin typeface="Garamond" pitchFamily="1" panose="02020603050405020304"/>
              </a:rPr>
              <a:t>Building the Domestic Church </a:t>
            </a:r>
          </a:p>
        </p:txBody>
      </p:sp>
      <p:sp>
        <p:nvSpPr>
          <p:cNvPr id="5" name=""/>
          <p:cNvSpPr/>
          <p:nvPr>
            <p:ph type="body" idx="10"/>
          </p:nvPr>
        </p:nvSpPr>
        <p:spPr>
          <a:xfrm>
            <a:off x="0" y="457200"/>
            <a:ext cx="5830570" cy="2597150"/>
          </a:xfrm>
          <a:prstGeom prst="rect">
            <a:avLst/>
          </a:prstGeom>
          <a:noFill/>
          <a:ln w="0" cmpd="sng">
            <a:noFill/>
            <a:prstDash val="solid"/>
          </a:ln>
        </p:spPr>
        <p:txBody>
          <a:bodyPr vert="horz" lIns="0" tIns="69215" rIns="0" bIns="0" anchor="t">
            <a:normAutofit fontScale="80000"/>
          </a:bodyPr>
          <a:lstStyle/>
          <a:p>
            <a:pPr marL="0" marR="0" indent="0" algn="ctr">
              <a:lnSpc>
                <a:spcPts val="1900"/>
              </a:lnSpc>
              <a:spcAft>
                <a:spcPts val="0"/>
              </a:spcAft>
            </a:pPr>
            <a:r>
              <a:rPr lang="en-US" sz="1850" b="1" spc="25">
                <a:solidFill>
                  <a:srgbClr val="000000"/>
                </a:solidFill>
                <a:latin typeface="Garamond" pitchFamily="1" panose="02020603050405020304"/>
              </a:rPr>
              <a:t>Each Family is a Domestic Church </a:t>
            </a:r>
          </a:p>
          <a:p>
            <a:pPr marL="91440" marR="0" indent="0" algn="ctr">
              <a:lnSpc>
                <a:spcPts val="1200"/>
              </a:lnSpc>
              <a:spcBef>
                <a:spcPts val="365"/>
              </a:spcBef>
              <a:spcAft>
                <a:spcPts val="0"/>
              </a:spcAft>
            </a:pPr>
            <a:r>
              <a:rPr lang="en-US" sz="1250" i="1" spc="0">
                <a:solidFill>
                  <a:srgbClr val="000000"/>
                </a:solidFill>
                <a:latin typeface="Garamond" pitchFamily="1" panose="02020603050405020304"/>
              </a:rPr>
              <a:t>"The family is, so to speak, the domestic church. In it parents should, by </a:t>
            </a:r>
            <a:br/>
            <a:r>
              <a:rPr lang="en-US" sz="1250" i="1" spc="0">
                <a:solidFill>
                  <a:srgbClr val="000000"/>
                </a:solidFill>
                <a:latin typeface="Garamond" pitchFamily="1" panose="02020603050405020304"/>
              </a:rPr>
              <a:t>their word and example, be the first preachers of the faith." (Lumen Gentium). </a:t>
            </a:r>
          </a:p>
          <a:p>
            <a:pPr marL="91440" marR="45720" indent="0" algn="l">
              <a:lnSpc>
                <a:spcPts val="1200"/>
              </a:lnSpc>
              <a:spcBef>
                <a:spcPts val="535"/>
              </a:spcBef>
              <a:spcAft>
                <a:spcPts val="0"/>
              </a:spcAft>
            </a:pPr>
            <a:r>
              <a:rPr lang="en-US" sz="1500" b="1" spc="0">
                <a:solidFill>
                  <a:srgbClr val="000000"/>
                </a:solidFill>
                <a:latin typeface="Garamond" pitchFamily="1" panose="02020603050405020304"/>
              </a:rPr>
              <a:t>A</a:t>
            </a:r>
            <a:r>
              <a:rPr lang="en-US" sz="1500" b="1" spc="0">
                <a:solidFill>
                  <a:srgbClr val="000000"/>
                </a:solidFill>
                <a:latin typeface="Garamond" pitchFamily="1" panose="02020603050405020304"/>
              </a:rPr>
              <a:t>A </a:t>
            </a:r>
            <a:r>
              <a:rPr lang="en-US" sz="1250" spc="0">
                <a:solidFill>
                  <a:srgbClr val="000000"/>
                </a:solidFill>
                <a:latin typeface="Garamond" pitchFamily="1" panose="02020603050405020304"/>
              </a:rPr>
              <a:t>domestic church is a Christian family which, strengthened by the graces of the sacrament </a:t>
            </a:r>
            <a:r>
              <a:rPr lang="en-US" sz="1250" spc="0">
                <a:solidFill>
                  <a:srgbClr val="000000"/>
                </a:solidFill>
                <a:latin typeface="Garamond" pitchFamily="1" panose="02020603050405020304"/>
              </a:rPr>
              <a:t>..of matrimony, lives together in a community of prayer</a:t>
            </a:r>
            <a:r>
              <a:rPr lang="en-US" sz="1250" baseline="-25000" spc="0">
                <a:solidFill>
                  <a:srgbClr val="000000"/>
                </a:solidFill>
                <a:latin typeface="Garamond" pitchFamily="1" panose="02020603050405020304"/>
              </a:rPr>
              <a:t>;</a:t>
            </a:r>
            <a:r>
              <a:rPr lang="en-US" sz="1250" spc="0">
                <a:solidFill>
                  <a:srgbClr val="000000"/>
                </a:solidFill>
                <a:latin typeface="Garamond" pitchFamily="1" panose="02020603050405020304"/>
              </a:rPr>
              <a:t> learns about the faith, human virtue </a:t>
            </a:r>
            <a:r>
              <a:rPr lang="en-US" sz="1250" spc="0">
                <a:solidFill>
                  <a:srgbClr val="000000"/>
                </a:solidFill>
                <a:latin typeface="Garamond" pitchFamily="1" panose="02020603050405020304"/>
              </a:rPr>
              <a:t>and Christian charity</a:t>
            </a:r>
            <a:r>
              <a:rPr lang="en-US" sz="1250" baseline="-25000" spc="0">
                <a:solidFill>
                  <a:srgbClr val="000000"/>
                </a:solidFill>
                <a:latin typeface="Garamond" pitchFamily="1" panose="02020603050405020304"/>
              </a:rPr>
              <a:t>;</a:t>
            </a:r>
            <a:r>
              <a:rPr lang="en-US" sz="1250" spc="0">
                <a:solidFill>
                  <a:srgbClr val="000000"/>
                </a:solidFill>
                <a:latin typeface="Garamond" pitchFamily="1" panose="02020603050405020304"/>
              </a:rPr>
              <a:t> and helps evangelize the world. </a:t>
            </a:r>
          </a:p>
          <a:p>
            <a:pPr marL="91440" marR="91440" indent="0" algn="l">
              <a:lnSpc>
                <a:spcPts val="1200"/>
              </a:lnSpc>
              <a:spcBef>
                <a:spcPts val="495"/>
              </a:spcBef>
              <a:spcAft>
                <a:spcPts val="0"/>
              </a:spcAft>
            </a:pPr>
            <a:r>
              <a:rPr lang="en-US" sz="1250" spc="-20">
                <a:solidFill>
                  <a:srgbClr val="000000"/>
                </a:solidFill>
                <a:latin typeface="Garamond" pitchFamily="1" panose="02020603050405020304"/>
              </a:rPr>
              <a:t>In promoting each family as a domestic church, the Knights of Columbus seeks to highlight the </a:t>
            </a:r>
            <a:r>
              <a:rPr lang="en-US" sz="1250" spc="-20">
                <a:solidFill>
                  <a:srgbClr val="000000"/>
                </a:solidFill>
                <a:latin typeface="Garamond" pitchFamily="1" panose="02020603050405020304"/>
              </a:rPr>
              <a:t>importance of Christian family life. The family is the first place where we learn about joy and </a:t>
            </a:r>
            <a:r>
              <a:rPr lang="en-US" sz="1250" spc="-20">
                <a:solidFill>
                  <a:srgbClr val="000000"/>
                </a:solidFill>
                <a:latin typeface="Garamond" pitchFamily="1" panose="02020603050405020304"/>
              </a:rPr>
              <a:t>love</a:t>
            </a:r>
            <a:r>
              <a:rPr lang="en-US" sz="1250" baseline="-25000" spc="-20">
                <a:solidFill>
                  <a:srgbClr val="000000"/>
                </a:solidFill>
                <a:latin typeface="Garamond" pitchFamily="1" panose="02020603050405020304"/>
              </a:rPr>
              <a:t>;</a:t>
            </a:r>
            <a:r>
              <a:rPr lang="en-US" sz="1250" spc="-20">
                <a:solidFill>
                  <a:srgbClr val="000000"/>
                </a:solidFill>
                <a:latin typeface="Garamond" pitchFamily="1" panose="02020603050405020304"/>
              </a:rPr>
              <a:t> each family thus plays a central role in the Church's joyful mission of evangelization. </a:t>
            </a:r>
          </a:p>
          <a:p>
            <a:pPr marL="91440" marR="0" indent="0" algn="l">
              <a:lnSpc>
                <a:spcPts val="1300"/>
              </a:lnSpc>
              <a:spcBef>
                <a:spcPts val="480"/>
              </a:spcBef>
              <a:spcAft>
                <a:spcPts val="0"/>
              </a:spcAft>
            </a:pPr>
            <a:r>
              <a:rPr lang="en-US" sz="1250" b="1" spc="-25">
                <a:solidFill>
                  <a:srgbClr val="000000"/>
                </a:solidFill>
                <a:latin typeface="Garamond" pitchFamily="1" panose="02020603050405020304"/>
              </a:rPr>
              <a:t>Responding to the Challenge </a:t>
            </a:r>
          </a:p>
          <a:p>
            <a:pPr marL="91440" marR="0" indent="0" algn="l">
              <a:lnSpc>
                <a:spcPts val="1200"/>
              </a:lnSpc>
              <a:spcBef>
                <a:spcPts val="395"/>
              </a:spcBef>
              <a:spcAft>
                <a:spcPts val="0"/>
              </a:spcAft>
            </a:pPr>
            <a:r>
              <a:rPr lang="en-US" sz="1250" spc="-20">
                <a:solidFill>
                  <a:srgbClr val="000000"/>
                </a:solidFill>
                <a:latin typeface="Garamond" pitchFamily="1" panose="02020603050405020304"/>
              </a:rPr>
              <a:t>In </a:t>
            </a:r>
            <a:r>
              <a:rPr lang="en-US" sz="1250" i="1" spc="-20">
                <a:solidFill>
                  <a:srgbClr val="000000"/>
                </a:solidFill>
                <a:latin typeface="Garamond" pitchFamily="1" panose="02020603050405020304"/>
              </a:rPr>
              <a:t>Amoris Laetitia, </a:t>
            </a:r>
            <a:r>
              <a:rPr lang="en-US" sz="1250" spc="-20">
                <a:solidFill>
                  <a:srgbClr val="000000"/>
                </a:solidFill>
                <a:latin typeface="Garamond" pitchFamily="1" panose="02020603050405020304"/>
              </a:rPr>
              <a:t>Pope Francis asked, "Who is making an effort to strengthen marriages, to help </a:t>
            </a:r>
            <a:r>
              <a:rPr lang="en-US" sz="1250" spc="-20">
                <a:solidFill>
                  <a:srgbClr val="000000"/>
                </a:solidFill>
                <a:latin typeface="Garamond" pitchFamily="1" panose="02020603050405020304"/>
              </a:rPr>
              <a:t>married couples overcome their problems, to assist them in the work of raising children and, in </a:t>
            </a:r>
            <a:r>
              <a:rPr lang="en-US" sz="1250" spc="-20">
                <a:solidFill>
                  <a:srgbClr val="000000"/>
                </a:solidFill>
                <a:latin typeface="Garamond" pitchFamily="1" panose="02020603050405020304"/>
              </a:rPr>
              <a:t>general, to encourage the stability of the marriage bond?" The Knights of Columbus </a:t>
            </a:r>
            <a:r>
              <a:rPr lang="en-US" sz="1250" i="1" spc="-20">
                <a:solidFill>
                  <a:srgbClr val="000000"/>
                </a:solidFill>
                <a:latin typeface="Garamond" pitchFamily="1" panose="02020603050405020304"/>
              </a:rPr>
              <a:t>Building the </a:t>
            </a:r>
            <a:r>
              <a:rPr lang="en-US" sz="1250" i="1" spc="-20">
                <a:solidFill>
                  <a:srgbClr val="000000"/>
                </a:solidFill>
                <a:latin typeface="Garamond" pitchFamily="1" panose="02020603050405020304"/>
              </a:rPr>
              <a:t>Domestic Church While Strengthening Our Parish </a:t>
            </a:r>
            <a:r>
              <a:rPr lang="en-US" sz="1250" spc="-20">
                <a:solidFill>
                  <a:srgbClr val="000000"/>
                </a:solidFill>
                <a:latin typeface="Garamond" pitchFamily="1" panose="02020603050405020304"/>
              </a:rPr>
              <a:t>initiative directly responds to this challenge. </a:t>
            </a:r>
          </a:p>
        </p:txBody>
      </p:sp>
      <p:sp>
        <p:nvSpPr>
          <p:cNvPr id="6" name=""/>
          <p:cNvSpPr/>
          <p:nvPr>
            <p:ph type="body" idx="10"/>
          </p:nvPr>
        </p:nvSpPr>
        <p:spPr>
          <a:xfrm>
            <a:off x="0" y="3054350"/>
            <a:ext cx="2941320" cy="1850390"/>
          </a:xfrm>
          <a:prstGeom prst="rect">
            <a:avLst/>
          </a:prstGeom>
          <a:noFill/>
          <a:ln w="0" cmpd="sng">
            <a:noFill/>
            <a:prstDash val="solid"/>
          </a:ln>
        </p:spPr>
        <p:txBody>
          <a:bodyPr vert="horz" lIns="0" tIns="67310" rIns="0" bIns="0" anchor="t"/>
          <a:lstStyle/>
          <a:p>
            <a:pPr marL="91440" marR="0" indent="0" algn="l">
              <a:lnSpc>
                <a:spcPts val="1200"/>
              </a:lnSpc>
              <a:spcAft>
                <a:spcPts val="0"/>
              </a:spcAft>
            </a:pPr>
            <a:r>
              <a:rPr lang="en-US" sz="1250" spc="-25">
                <a:solidFill>
                  <a:srgbClr val="000000"/>
                </a:solidFill>
                <a:latin typeface="Garamond" pitchFamily="1" panose="02020603050405020304"/>
              </a:rPr>
              <a:t>Through the initiative's programs and activities, </a:t>
            </a:r>
            <a:r>
              <a:rPr lang="en-US" sz="1250" spc="-25">
                <a:solidFill>
                  <a:srgbClr val="000000"/>
                </a:solidFill>
                <a:latin typeface="Garamond" pitchFamily="1" panose="02020603050405020304"/>
              </a:rPr>
              <a:t>the Knights of Columbus offers tools and </a:t>
            </a:r>
            <a:r>
              <a:rPr lang="en-US" sz="1250" spc="-25">
                <a:solidFill>
                  <a:srgbClr val="000000"/>
                </a:solidFill>
                <a:latin typeface="Garamond" pitchFamily="1" panose="02020603050405020304"/>
              </a:rPr>
              <a:t>materials which may help families grow and </a:t>
            </a:r>
            <a:r>
              <a:rPr lang="en-US" sz="1250" spc="-25">
                <a:solidFill>
                  <a:srgbClr val="000000"/>
                </a:solidFill>
                <a:latin typeface="Garamond" pitchFamily="1" panose="02020603050405020304"/>
              </a:rPr>
              <a:t>find the encouragement they need. By building </a:t>
            </a:r>
            <a:r>
              <a:rPr lang="en-US" sz="1250" spc="-25">
                <a:solidFill>
                  <a:srgbClr val="000000"/>
                </a:solidFill>
                <a:latin typeface="Garamond" pitchFamily="1" panose="02020603050405020304"/>
              </a:rPr>
              <a:t>upon long-established programs and developing </a:t>
            </a:r>
            <a:r>
              <a:rPr lang="en-US" sz="1250" spc="-25">
                <a:solidFill>
                  <a:srgbClr val="000000"/>
                </a:solidFill>
                <a:latin typeface="Garamond" pitchFamily="1" panose="02020603050405020304"/>
              </a:rPr>
              <a:t>new ones, the Knights of Columbus hopes to </a:t>
            </a:r>
            <a:r>
              <a:rPr lang="en-US" sz="1250" spc="-25">
                <a:solidFill>
                  <a:srgbClr val="000000"/>
                </a:solidFill>
                <a:latin typeface="Garamond" pitchFamily="1" panose="02020603050405020304"/>
              </a:rPr>
              <a:t>help each family participate in the Church's </a:t>
            </a:r>
            <a:r>
              <a:rPr lang="en-US" sz="1250" spc="-25">
                <a:solidFill>
                  <a:srgbClr val="000000"/>
                </a:solidFill>
                <a:latin typeface="Garamond" pitchFamily="1" panose="02020603050405020304"/>
              </a:rPr>
              <a:t>mission of evangelization, strengthen our </a:t>
            </a:r>
            <a:r>
              <a:rPr lang="en-US" sz="1250" spc="-25">
                <a:solidFill>
                  <a:srgbClr val="000000"/>
                </a:solidFill>
                <a:latin typeface="Garamond" pitchFamily="1" panose="02020603050405020304"/>
              </a:rPr>
              <a:t>parishes and establish our councils as revitalized </a:t>
            </a:r>
            <a:r>
              <a:rPr lang="en-US" sz="1250" spc="-25">
                <a:solidFill>
                  <a:srgbClr val="000000"/>
                </a:solidFill>
                <a:latin typeface="Garamond" pitchFamily="1" panose="02020603050405020304"/>
              </a:rPr>
              <a:t>centers of lay leadership for the Church. </a:t>
            </a:r>
          </a:p>
          <a:p>
            <a:pPr marL="91440" marR="0" indent="0" algn="l">
              <a:lnSpc>
                <a:spcPts val="1300"/>
              </a:lnSpc>
              <a:spcBef>
                <a:spcPts val="460"/>
              </a:spcBef>
              <a:spcAft>
                <a:spcPts val="355"/>
              </a:spcAft>
            </a:pPr>
            <a:r>
              <a:rPr lang="en-US" sz="1250" b="1" spc="-5">
                <a:solidFill>
                  <a:srgbClr val="000000"/>
                </a:solidFill>
                <a:latin typeface="Garamond" pitchFamily="1" panose="02020603050405020304"/>
              </a:rPr>
              <a:t>Domestic Church Activities </a:t>
            </a:r>
          </a:p>
        </p:txBody>
      </p:sp>
      <p:sp>
        <p:nvSpPr>
          <p:cNvPr id="7" name=""/>
          <p:cNvSpPr/>
          <p:nvPr>
            <p:ph type="body" idx="10"/>
          </p:nvPr>
        </p:nvSpPr>
        <p:spPr>
          <a:xfrm>
            <a:off x="240030" y="4904740"/>
            <a:ext cx="2743200" cy="2105660"/>
          </a:xfrm>
          <a:prstGeom prst="rect">
            <a:avLst/>
          </a:prstGeom>
          <a:noFill/>
          <a:ln w="0" cmpd="sng">
            <a:noFill/>
            <a:prstDash val="solid"/>
          </a:ln>
        </p:spPr>
        <p:txBody>
          <a:bodyPr vert="horz" lIns="0" tIns="0" rIns="0" bIns="0" anchor="t"/>
          <a:lstStyle/>
          <a:p>
            <a:pPr marL="91440" marR="0" indent="91440" algn="l">
              <a:lnSpc>
                <a:spcPts val="1300"/>
              </a:lnSpc>
              <a:spcAft>
                <a:spcPts val="0"/>
              </a:spcAft>
              <a:buFont typeface="Symbol"/>
              <a:buChar char="·"/>
            </a:pPr>
            <a:r>
              <a:rPr lang="en-US" sz="1250" spc="0">
                <a:solidFill>
                  <a:srgbClr val="000000"/>
                </a:solidFill>
                <a:latin typeface="Garamond" pitchFamily="1" panose="02020603050405020304"/>
              </a:rPr>
              <a:t>Family Fully Alive </a:t>
            </a:r>
          </a:p>
          <a:p>
            <a:pPr marL="91440" marR="0" indent="91440" algn="l">
              <a:lnSpc>
                <a:spcPts val="1400"/>
              </a:lnSpc>
              <a:spcBef>
                <a:spcPts val="310"/>
              </a:spcBef>
              <a:spcAft>
                <a:spcPts val="0"/>
              </a:spcAft>
              <a:buFont typeface="Symbol"/>
              <a:buChar char="·"/>
            </a:pPr>
            <a:r>
              <a:rPr lang="en-US" sz="1250" spc="-20">
                <a:solidFill>
                  <a:srgbClr val="000000"/>
                </a:solidFill>
                <a:latin typeface="Garamond" pitchFamily="1" panose="02020603050405020304"/>
              </a:rPr>
              <a:t>Holy Family Prayer Program </a:t>
            </a:r>
          </a:p>
          <a:p>
            <a:pPr marL="91440" marR="0" indent="91440" algn="l">
              <a:lnSpc>
                <a:spcPts val="1400"/>
              </a:lnSpc>
              <a:spcBef>
                <a:spcPts val="335"/>
              </a:spcBef>
              <a:spcAft>
                <a:spcPts val="0"/>
              </a:spcAft>
              <a:buFont typeface="Symbol"/>
              <a:buChar char="·"/>
            </a:pPr>
            <a:r>
              <a:rPr lang="en-US" sz="1250" spc="-20">
                <a:solidFill>
                  <a:srgbClr val="000000"/>
                </a:solidFill>
                <a:latin typeface="Garamond" pitchFamily="1" panose="02020603050405020304"/>
              </a:rPr>
              <a:t>Family Rosary Program </a:t>
            </a:r>
          </a:p>
          <a:p>
            <a:pPr marL="91440" marR="0" indent="91440" algn="l">
              <a:lnSpc>
                <a:spcPts val="1400"/>
              </a:lnSpc>
              <a:spcBef>
                <a:spcPts val="340"/>
              </a:spcBef>
              <a:spcAft>
                <a:spcPts val="0"/>
              </a:spcAft>
              <a:buFont typeface="Symbol"/>
              <a:buChar char="·"/>
            </a:pPr>
            <a:r>
              <a:rPr lang="en-US" sz="1250" spc="-20">
                <a:solidFill>
                  <a:srgbClr val="000000"/>
                </a:solidFill>
                <a:latin typeface="Garamond" pitchFamily="1" panose="02020603050405020304"/>
              </a:rPr>
              <a:t>Journey to the Inn </a:t>
            </a:r>
          </a:p>
          <a:p>
            <a:pPr marL="91440" marR="0" indent="91440" algn="l">
              <a:lnSpc>
                <a:spcPts val="1400"/>
              </a:lnSpc>
              <a:spcBef>
                <a:spcPts val="315"/>
              </a:spcBef>
              <a:spcAft>
                <a:spcPts val="0"/>
              </a:spcAft>
              <a:buFont typeface="Symbol"/>
              <a:buChar char="·"/>
            </a:pPr>
            <a:r>
              <a:rPr lang="en-US" sz="1250" spc="-40">
                <a:solidFill>
                  <a:srgbClr val="000000"/>
                </a:solidFill>
                <a:latin typeface="Garamond" pitchFamily="1" panose="02020603050405020304"/>
              </a:rPr>
              <a:t>Father's Day Affirmation of Wedding Vows </a:t>
            </a:r>
          </a:p>
          <a:p>
            <a:pPr marL="91440" marR="0" indent="91440" algn="l">
              <a:lnSpc>
                <a:spcPts val="1400"/>
              </a:lnSpc>
              <a:spcBef>
                <a:spcPts val="335"/>
              </a:spcBef>
              <a:spcAft>
                <a:spcPts val="0"/>
              </a:spcAft>
              <a:buFont typeface="Symbol"/>
              <a:buChar char="·"/>
            </a:pPr>
            <a:r>
              <a:rPr lang="en-US" sz="1250" spc="-25">
                <a:solidFill>
                  <a:srgbClr val="000000"/>
                </a:solidFill>
                <a:latin typeface="Garamond" pitchFamily="1" panose="02020603050405020304"/>
              </a:rPr>
              <a:t>Prayer of Consecration to the Holy Family </a:t>
            </a:r>
          </a:p>
          <a:p>
            <a:pPr marL="91440" marR="0" indent="91440" algn="l">
              <a:lnSpc>
                <a:spcPts val="1400"/>
              </a:lnSpc>
              <a:spcBef>
                <a:spcPts val="330"/>
              </a:spcBef>
              <a:spcAft>
                <a:spcPts val="0"/>
              </a:spcAft>
              <a:buFont typeface="Symbol"/>
              <a:buChar char="·"/>
            </a:pPr>
            <a:r>
              <a:rPr lang="en-US" sz="1250" spc="-15">
                <a:solidFill>
                  <a:srgbClr val="000000"/>
                </a:solidFill>
                <a:latin typeface="Garamond" pitchFamily="1" panose="02020603050405020304"/>
              </a:rPr>
              <a:t>Simple Supper &amp; Stations </a:t>
            </a:r>
          </a:p>
          <a:p>
            <a:pPr marL="91440" marR="0" indent="91440" algn="l">
              <a:lnSpc>
                <a:spcPts val="1400"/>
              </a:lnSpc>
              <a:spcBef>
                <a:spcPts val="310"/>
              </a:spcBef>
              <a:spcAft>
                <a:spcPts val="0"/>
              </a:spcAft>
              <a:buFont typeface="Symbol"/>
              <a:buChar char="·"/>
            </a:pPr>
            <a:r>
              <a:rPr lang="en-US" sz="1250" spc="-15">
                <a:solidFill>
                  <a:srgbClr val="000000"/>
                </a:solidFill>
                <a:latin typeface="Garamond" pitchFamily="1" panose="02020603050405020304"/>
              </a:rPr>
              <a:t>Keep Christ in Christmas Campaign </a:t>
            </a:r>
          </a:p>
          <a:p>
            <a:pPr marL="91440" marR="0" indent="91440" algn="l">
              <a:lnSpc>
                <a:spcPts val="1400"/>
              </a:lnSpc>
              <a:spcBef>
                <a:spcPts val="345"/>
              </a:spcBef>
              <a:spcAft>
                <a:spcPts val="0"/>
              </a:spcAft>
              <a:buFont typeface="Symbol"/>
              <a:buChar char="·"/>
            </a:pPr>
            <a:r>
              <a:rPr lang="en-US" sz="1250" spc="-25">
                <a:solidFill>
                  <a:srgbClr val="000000"/>
                </a:solidFill>
                <a:latin typeface="Garamond" pitchFamily="1" panose="02020603050405020304"/>
              </a:rPr>
              <a:t>Into the Breach </a:t>
            </a:r>
          </a:p>
          <a:p>
            <a:pPr marL="91440" marR="0" indent="91440" algn="l">
              <a:lnSpc>
                <a:spcPts val="1300"/>
              </a:lnSpc>
              <a:spcBef>
                <a:spcPts val="330"/>
              </a:spcBef>
              <a:spcAft>
                <a:spcPts val="0"/>
              </a:spcAft>
              <a:buFont typeface="Symbol"/>
              <a:buChar char="·"/>
            </a:pPr>
            <a:r>
              <a:rPr lang="en-US" sz="1250" spc="-10">
                <a:solidFill>
                  <a:srgbClr val="000000"/>
                </a:solidFill>
                <a:latin typeface="Garamond" pitchFamily="1" panose="02020603050405020304"/>
              </a:rPr>
              <a:t>Family Week Celebrations </a:t>
            </a:r>
          </a:p>
        </p:txBody>
      </p:sp>
      <p:sp>
        <p:nvSpPr>
          <p:cNvPr id="8" name=""/>
          <p:cNvSpPr/>
          <p:nvPr>
            <p:ph type="body" idx="10"/>
          </p:nvPr>
        </p:nvSpPr>
        <p:spPr>
          <a:xfrm>
            <a:off x="3072130" y="6275705"/>
            <a:ext cx="2743200" cy="1100455"/>
          </a:xfrm>
          <a:prstGeom prst="rect">
            <a:avLst/>
          </a:prstGeom>
          <a:solidFill>
            <a:srgbClr val="726443"/>
          </a:solidFill>
          <a:ln w="0" cmpd="sng">
            <a:noFill/>
            <a:prstDash val="solid"/>
          </a:ln>
        </p:spPr>
        <p:txBody>
          <a:bodyPr vert="horz" lIns="0" tIns="92075" rIns="0" bIns="0" anchor="t"/>
          <a:lstStyle/>
          <a:p>
            <a:pPr marL="91440" marR="91440" indent="0" algn="l">
              <a:lnSpc>
                <a:spcPts val="1000"/>
              </a:lnSpc>
              <a:spcAft>
                <a:spcPts val="0"/>
              </a:spcAft>
            </a:pPr>
            <a:r>
              <a:rPr lang="en-US" sz="1050" b="1" i="1" spc="0">
                <a:solidFill>
                  <a:srgbClr val="FFFFFF"/>
                </a:solidFill>
                <a:latin typeface="Garamond" pitchFamily="1" panose="02020603050405020304"/>
              </a:rPr>
              <a:t>"The family as domestic church is central to both the work of the new evangelization and to the future sustainability of our parishes ... the Knights of Columbus is providentially positioned to play a key role in the new alliance between the Church and family." </a:t>
            </a:r>
          </a:p>
          <a:p>
            <a:pPr marL="0" marR="0" indent="0" algn="ctr">
              <a:lnSpc>
                <a:spcPts val="1000"/>
              </a:lnSpc>
              <a:spcBef>
                <a:spcPts val="470"/>
              </a:spcBef>
              <a:spcAft>
                <a:spcPts val="335"/>
              </a:spcAft>
            </a:pPr>
            <a:r>
              <a:rPr lang="en-US" sz="900" i="1" spc="-20">
                <a:solidFill>
                  <a:srgbClr val="000000"/>
                </a:solidFill>
                <a:latin typeface="Bookman Old Style" pitchFamily="1" panose="02020603050405020304"/>
              </a:rPr>
              <a:t>-</a:t>
            </a:r>
            <a:r>
              <a:rPr lang="en-US" sz="900" i="1" spc="-20">
                <a:solidFill>
                  <a:srgbClr val="FFFFFF"/>
                </a:solidFill>
                <a:latin typeface="Bookman Old Style" pitchFamily="1" panose="02020603050405020304"/>
              </a:rPr>
              <a:t> Supreme Knight Carl Anderson </a:t>
            </a:r>
          </a:p>
        </p:txBody>
      </p:sp>
      <p:cxnSp>
        <p:nvCxnSpPr>
          <p:cNvPr id="9" name=""/>
          <p:cNvCxnSpPr/>
          <p:nvPr/>
        </p:nvCxnSpPr>
        <p:spPr>
          <a:xfrm>
            <a:off x="3081655" y="3161030"/>
            <a:ext cx="0" cy="1567180"/>
          </a:xfrm>
          <a:prstGeom prst="line">
            <a:avLst/>
          </a:prstGeom>
          <a:ln w="6350" cmpd="sng">
            <a:solidFill>
              <a:srgbClr val="52584D"/>
            </a:solidFill>
          </a:ln>
        </p:spPr>
      </p:cxnSp>
      <p:cxnSp>
        <p:nvCxnSpPr>
          <p:cNvPr id="10" name=""/>
          <p:cNvCxnSpPr/>
          <p:nvPr/>
        </p:nvCxnSpPr>
        <p:spPr>
          <a:xfrm>
            <a:off x="3072130" y="7376160"/>
            <a:ext cx="2743200" cy="0"/>
          </a:xfrm>
          <a:prstGeom prst="line">
            <a:avLst/>
          </a:prstGeom>
          <a:ln w="6350" cmpd="sng">
            <a:solidFill>
              <a:srgbClr val="76694A"/>
            </a:solidFill>
          </a:ln>
        </p:spPr>
      </p:cxnSp>
    </p:spTree>
  </p:cSld>
  <p:clrMapOvr>
    <a:masterClrMapping/>
  </p:clrMapOvr>
</p:sld>
</file>

<file path=ppt/theme/theme.xml><?xml version="1.0" encoding="utf-8"?>
<a:theme xmlns:p="http://schemas.openxmlformats.org/presentationml/2006/main" xmlns:r="http://schemas.openxmlformats.org/officeDocument/2006/relationships" xmlns:a="http://schemas.openxmlformats.org/drawingml/2006/main" xmlns:dc="http://purl.org/dc/elements/1.1/" xmlns:cp="http://schemas.openxmlformats.org/package/2006/metadata/core-properties" name="default layout">
  <a:themeElements>
    <a:clrScheme name="Office">
      <a:dk1>
        <a:sysClr val="windowText"/>
      </a:dk1>
      <a:lt1>
        <a:sysClr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Arab" typeface="Arial"/>
      </a:majorFont>
      <a:minorFont>
        <a:latin typeface="Calibri"/>
        <a:ea typeface=""/>
        <a:cs typeface=""/>
        <a:font script="Arab" typeface="Arial"/>
      </a:minorFont>
    </a:fontScheme>
    <a:fmtScheme name="Office">
      <a:fillStyleLst>
        <a:solidFill>
          <a:schemeClr val="bg1">
            <a:alpha val="0"/>
          </a:schemeClr>
        </a:solidFill>
        <a:gradFill/>
        <a:gradFill/>
      </a:fillStyleLst>
      <a:lnStyleLst>
        <a:ln/>
        <a:ln/>
        <a:ln/>
      </a:lnStyleLst>
      <a:effectStyleLst>
        <a:effectStyle>
          <a:effectLst/>
        </a:effectStyle>
        <a:effectStyle>
          <a:effectLst/>
        </a:effectStyle>
        <a:effectStyle>
          <a:effectLst/>
          <a:scene3d>
            <a:camera prst="orthographicFront"/>
            <a:lightRig rig="threePt" dir="t"/>
          </a:scene3d>
        </a:effectStyle>
      </a:effectStyleLst>
      <a:bgFillStyleLst>
        <a:solidFill>
          <a:schemeClr val="bg1">
            <a:alpha val="0"/>
          </a:schemeClr>
        </a:solidFill>
        <a:gradFill/>
        <a:gradFill/>
      </a:bgFillStyleLst>
    </a:fmtScheme>
  </a:themeElements>
</a:theme>
</file>

<file path=docProps/core.xml><?xml version="1.0" encoding="utf-8"?>
<cp:coreProperties xmlns:dcterms="http://purl.org/dc/terms/" xmlns:xsi="http://www.w3.org/2001/XMLSchema-instance" xmlns:p="http://schemas.openxmlformats.org/presentationml/2006/main" xmlns:r="http://schemas.openxmlformats.org/officeDocument/2006/relationships" xmlns:a="http://schemas.openxmlformats.org/drawingml/2006/main" xmlns:dc="http://purl.org/dc/elements/1.1/" xmlns:cp="http://schemas.openxmlformats.org/package/2006/metadata/core-properties">
  <dcterms:created xsi:type="dcterms:W3CDTF">2024-02-25T01:57:49Z</dcterms:created>
  <dcterms:modified xsi:type="dcterms:W3CDTF">2024-02-25T01:57:49Z</dcterms:modified>
</cp:coreProperties>
</file>